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9"/>
  </p:notesMasterIdLst>
  <p:handoutMasterIdLst>
    <p:handoutMasterId r:id="rId20"/>
  </p:handoutMasterIdLst>
  <p:sldIdLst>
    <p:sldId id="265" r:id="rId2"/>
    <p:sldId id="272" r:id="rId3"/>
    <p:sldId id="334" r:id="rId4"/>
    <p:sldId id="335" r:id="rId5"/>
    <p:sldId id="318" r:id="rId6"/>
    <p:sldId id="319" r:id="rId7"/>
    <p:sldId id="322" r:id="rId8"/>
    <p:sldId id="320" r:id="rId9"/>
    <p:sldId id="323" r:id="rId10"/>
    <p:sldId id="332" r:id="rId11"/>
    <p:sldId id="333" r:id="rId12"/>
    <p:sldId id="325" r:id="rId13"/>
    <p:sldId id="329" r:id="rId14"/>
    <p:sldId id="328" r:id="rId15"/>
    <p:sldId id="327" r:id="rId16"/>
    <p:sldId id="326" r:id="rId17"/>
    <p:sldId id="336" r:id="rId18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075" userDrawn="1">
          <p15:clr>
            <a:srgbClr val="A4A3A4"/>
          </p15:clr>
        </p15:guide>
        <p15:guide id="3" orient="horz" pos="132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686"/>
    <a:srgbClr val="000066"/>
    <a:srgbClr val="BDD7EE"/>
    <a:srgbClr val="F2F2F2"/>
    <a:srgbClr val="FFC000"/>
    <a:srgbClr val="8796B3"/>
    <a:srgbClr val="879AC2"/>
    <a:srgbClr val="E7E6E6"/>
    <a:srgbClr val="162B6D"/>
    <a:srgbClr val="557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71" autoAdjust="0"/>
    <p:restoredTop sz="95338" autoAdjust="0"/>
  </p:normalViewPr>
  <p:slideViewPr>
    <p:cSldViewPr snapToGrid="0">
      <p:cViewPr varScale="1">
        <p:scale>
          <a:sx n="197" d="100"/>
          <a:sy n="197" d="100"/>
        </p:scale>
        <p:origin x="1696" y="192"/>
      </p:cViewPr>
      <p:guideLst>
        <p:guide pos="3075"/>
        <p:guide orient="horz" pos="132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18840"/>
    </p:cViewPr>
  </p:sorterViewPr>
  <p:notesViewPr>
    <p:cSldViewPr snapToGrid="0">
      <p:cViewPr varScale="1">
        <p:scale>
          <a:sx n="83" d="100"/>
          <a:sy n="83" d="100"/>
        </p:scale>
        <p:origin x="38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61CFF-FD6F-43CF-9838-EE6C2A13F8F0}" type="datetimeFigureOut">
              <a:rPr lang="ko-KR" altLang="en-US" smtClean="0"/>
              <a:t>2025. 10. 25.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48A2C-4DCF-4703-92D9-C54492E56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9303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30FB78-4E21-4D91-AA6A-76AB390681EB}" type="datetimeFigureOut">
              <a:rPr lang="ko-KR" altLang="en-US" smtClean="0"/>
              <a:t>2025. 10. 25.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55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1C9F60-8159-4CC8-9F4E-F68054A40D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430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C9F60-8159-4CC8-9F4E-F68054A40D2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273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F4D96-5AA2-43CA-FCF4-CFBD514C0E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ED26978-0408-43EC-1340-4B45B129C9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88FC31-E81B-72B6-7807-F9FAFF3938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100" dirty="0">
              <a:latin typeface="+mn-lt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DFC677-BD25-FFB8-CE20-3D35BB13F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C9F60-8159-4CC8-9F4E-F68054A40D2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785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681038" y="6356354"/>
            <a:ext cx="2228850" cy="365125"/>
          </a:xfrm>
          <a:prstGeom prst="rect">
            <a:avLst/>
          </a:prstGeom>
        </p:spPr>
        <p:txBody>
          <a:bodyPr/>
          <a:lstStyle/>
          <a:p>
            <a:fld id="{8E82431A-3657-4938-88A6-966B3459E9C1}" type="datetimeFigureOut">
              <a:rPr lang="ko-KR" altLang="en-US" smtClean="0"/>
              <a:t>2025. 10. 25.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281363" y="6356354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996113" y="6356354"/>
            <a:ext cx="2228850" cy="365125"/>
          </a:xfrm>
          <a:prstGeom prst="rect">
            <a:avLst/>
          </a:prstGeom>
        </p:spPr>
        <p:txBody>
          <a:bodyPr/>
          <a:lstStyle/>
          <a:p>
            <a:fld id="{EC181D26-099D-4518-9808-CB367D31E103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0" y="0"/>
            <a:ext cx="9906000" cy="5607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맑은 고딕" panose="020B0503020000020004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0" y="6801924"/>
            <a:ext cx="9906000" cy="5607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맑은 고딕" panose="020B0503020000020004" pitchFamily="50" charset="-127"/>
            </a:endParaRPr>
          </a:p>
        </p:txBody>
      </p:sp>
      <p:sp>
        <p:nvSpPr>
          <p:cNvPr id="1593" name="Rectangle 611"/>
          <p:cNvSpPr>
            <a:spLocks noChangeArrowheads="1"/>
          </p:cNvSpPr>
          <p:nvPr userDrawn="1"/>
        </p:nvSpPr>
        <p:spPr bwMode="auto">
          <a:xfrm>
            <a:off x="0" y="0"/>
            <a:ext cx="9906000" cy="6858000"/>
          </a:xfrm>
          <a:prstGeom prst="rect">
            <a:avLst/>
          </a:prstGeom>
          <a:solidFill>
            <a:srgbClr val="162B6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596" name="직각 삼각형 1595"/>
          <p:cNvSpPr/>
          <p:nvPr userDrawn="1"/>
        </p:nvSpPr>
        <p:spPr>
          <a:xfrm rot="5400000">
            <a:off x="620698" y="3875446"/>
            <a:ext cx="153312" cy="166088"/>
          </a:xfrm>
          <a:prstGeom prst="rtTriangle">
            <a:avLst/>
          </a:prstGeom>
          <a:solidFill>
            <a:srgbClr val="879A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02" t="11231" r="6390" b="11374"/>
          <a:stretch/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cxnSp>
        <p:nvCxnSpPr>
          <p:cNvPr id="17" name="직선 연결선 16"/>
          <p:cNvCxnSpPr/>
          <p:nvPr userDrawn="1"/>
        </p:nvCxnSpPr>
        <p:spPr>
          <a:xfrm>
            <a:off x="3" y="2231383"/>
            <a:ext cx="4013994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4312" y="2379628"/>
            <a:ext cx="8360154" cy="792241"/>
          </a:xfrm>
          <a:prstGeom prst="rect">
            <a:avLst/>
          </a:prstGeom>
        </p:spPr>
        <p:txBody>
          <a:bodyPr>
            <a:noAutofit/>
          </a:bodyPr>
          <a:lstStyle>
            <a:lvl1pPr marL="0" algn="l" defTabSz="914400" rtl="0" eaLnBrk="1" fontAlgn="base" latinLnBrk="1" hangingPunct="1">
              <a:spcBef>
                <a:spcPts val="300"/>
              </a:spcBef>
              <a:buClr>
                <a:prstClr val="black">
                  <a:lumMod val="75000"/>
                  <a:lumOff val="25000"/>
                </a:prstClr>
              </a:buClr>
              <a:buSzPct val="70000"/>
              <a:defRPr lang="ko-KR" altLang="en-US" sz="4400" b="1" kern="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Arial" panose="020B0604020202020204" pitchFamily="34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614312" y="1917235"/>
            <a:ext cx="4158456" cy="300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fontAlgn="base" latinLnBrk="1" hangingPunct="1">
              <a:spcBef>
                <a:spcPts val="300"/>
              </a:spcBef>
              <a:buClr>
                <a:prstClr val="black">
                  <a:lumMod val="75000"/>
                  <a:lumOff val="25000"/>
                </a:prstClr>
              </a:buClr>
              <a:buSzPct val="70000"/>
              <a:buNone/>
              <a:defRPr lang="ko-KR" altLang="en-US" sz="1500" kern="0" spc="-30" dirty="0">
                <a:solidFill>
                  <a:srgbClr val="FFFFFF"/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9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670328" y="3927632"/>
            <a:ext cx="4158456" cy="3251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fontAlgn="base" latinLnBrk="1" hangingPunct="1">
              <a:spcBef>
                <a:spcPts val="300"/>
              </a:spcBef>
              <a:buClr>
                <a:prstClr val="black">
                  <a:lumMod val="75000"/>
                  <a:lumOff val="25000"/>
                </a:prstClr>
              </a:buClr>
              <a:buSzPct val="70000"/>
              <a:buNone/>
              <a:defRPr lang="ko-KR" altLang="en-US" sz="1500" kern="0" spc="-30" dirty="0">
                <a:solidFill>
                  <a:schemeClr val="bg1"/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20" name="텍스트 개체 틀 7"/>
          <p:cNvSpPr>
            <a:spLocks noGrp="1"/>
          </p:cNvSpPr>
          <p:nvPr>
            <p:ph type="body" sz="quarter" idx="15"/>
          </p:nvPr>
        </p:nvSpPr>
        <p:spPr>
          <a:xfrm>
            <a:off x="614312" y="3185720"/>
            <a:ext cx="4158456" cy="3251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fontAlgn="base" latinLnBrk="1" hangingPunct="1">
              <a:spcBef>
                <a:spcPts val="300"/>
              </a:spcBef>
              <a:buClr>
                <a:prstClr val="black">
                  <a:lumMod val="75000"/>
                  <a:lumOff val="25000"/>
                </a:prstClr>
              </a:buClr>
              <a:buSzPct val="70000"/>
              <a:buNone/>
              <a:defRPr lang="ko-KR" altLang="en-US" sz="1500" kern="0" spc="-30" dirty="0">
                <a:solidFill>
                  <a:schemeClr val="accent2">
                    <a:lumMod val="40000"/>
                    <a:lumOff val="60000"/>
                  </a:schemeClr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B798B61-F094-D718-0082-2A439132A5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0267" y="302162"/>
            <a:ext cx="822080" cy="30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654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11"/>
          <p:cNvSpPr>
            <a:spLocks noChangeArrowheads="1"/>
          </p:cNvSpPr>
          <p:nvPr userDrawn="1"/>
        </p:nvSpPr>
        <p:spPr bwMode="auto">
          <a:xfrm>
            <a:off x="1" y="0"/>
            <a:ext cx="3921125" cy="6858000"/>
          </a:xfrm>
          <a:prstGeom prst="rect">
            <a:avLst/>
          </a:prstGeom>
          <a:solidFill>
            <a:srgbClr val="162B6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 flipH="1">
            <a:off x="2961489" y="331178"/>
            <a:ext cx="711941" cy="555360"/>
          </a:xfrm>
          <a:custGeom>
            <a:avLst/>
            <a:gdLst>
              <a:gd name="T0" fmla="*/ 3 w 568"/>
              <a:gd name="T1" fmla="*/ 186 h 480"/>
              <a:gd name="T2" fmla="*/ 3 w 568"/>
              <a:gd name="T3" fmla="*/ 187 h 480"/>
              <a:gd name="T4" fmla="*/ 568 w 568"/>
              <a:gd name="T5" fmla="*/ 480 h 480"/>
              <a:gd name="T6" fmla="*/ 568 w 568"/>
              <a:gd name="T7" fmla="*/ 0 h 480"/>
              <a:gd name="T8" fmla="*/ 0 w 568"/>
              <a:gd name="T9" fmla="*/ 186 h 480"/>
              <a:gd name="T10" fmla="*/ 3 w 568"/>
              <a:gd name="T11" fmla="*/ 187 h 480"/>
              <a:gd name="T12" fmla="*/ 3 w 568"/>
              <a:gd name="T13" fmla="*/ 186 h 480"/>
              <a:gd name="T14" fmla="*/ 4 w 568"/>
              <a:gd name="T15" fmla="*/ 187 h 480"/>
              <a:gd name="T16" fmla="*/ 565 w 568"/>
              <a:gd name="T17" fmla="*/ 4 h 480"/>
              <a:gd name="T18" fmla="*/ 565 w 568"/>
              <a:gd name="T19" fmla="*/ 476 h 480"/>
              <a:gd name="T20" fmla="*/ 4 w 568"/>
              <a:gd name="T21" fmla="*/ 185 h 480"/>
              <a:gd name="T22" fmla="*/ 3 w 568"/>
              <a:gd name="T23" fmla="*/ 186 h 480"/>
              <a:gd name="T24" fmla="*/ 4 w 568"/>
              <a:gd name="T25" fmla="*/ 187 h 480"/>
              <a:gd name="T26" fmla="*/ 3 w 568"/>
              <a:gd name="T27" fmla="*/ 186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68" h="480">
                <a:moveTo>
                  <a:pt x="3" y="186"/>
                </a:moveTo>
                <a:lnTo>
                  <a:pt x="3" y="187"/>
                </a:lnTo>
                <a:lnTo>
                  <a:pt x="568" y="480"/>
                </a:lnTo>
                <a:lnTo>
                  <a:pt x="568" y="0"/>
                </a:lnTo>
                <a:lnTo>
                  <a:pt x="0" y="186"/>
                </a:lnTo>
                <a:lnTo>
                  <a:pt x="3" y="187"/>
                </a:lnTo>
                <a:lnTo>
                  <a:pt x="3" y="186"/>
                </a:lnTo>
                <a:lnTo>
                  <a:pt x="4" y="187"/>
                </a:lnTo>
                <a:lnTo>
                  <a:pt x="565" y="4"/>
                </a:lnTo>
                <a:lnTo>
                  <a:pt x="565" y="476"/>
                </a:lnTo>
                <a:lnTo>
                  <a:pt x="4" y="185"/>
                </a:lnTo>
                <a:lnTo>
                  <a:pt x="3" y="186"/>
                </a:lnTo>
                <a:lnTo>
                  <a:pt x="4" y="187"/>
                </a:lnTo>
                <a:lnTo>
                  <a:pt x="3" y="186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6" name="Freeform 6"/>
          <p:cNvSpPr>
            <a:spLocks/>
          </p:cNvSpPr>
          <p:nvPr/>
        </p:nvSpPr>
        <p:spPr bwMode="auto">
          <a:xfrm flipH="1">
            <a:off x="2961489" y="331178"/>
            <a:ext cx="711941" cy="555360"/>
          </a:xfrm>
          <a:custGeom>
            <a:avLst/>
            <a:gdLst>
              <a:gd name="T0" fmla="*/ 3 w 568"/>
              <a:gd name="T1" fmla="*/ 186 h 480"/>
              <a:gd name="T2" fmla="*/ 3 w 568"/>
              <a:gd name="T3" fmla="*/ 187 h 480"/>
              <a:gd name="T4" fmla="*/ 568 w 568"/>
              <a:gd name="T5" fmla="*/ 480 h 480"/>
              <a:gd name="T6" fmla="*/ 568 w 568"/>
              <a:gd name="T7" fmla="*/ 0 h 480"/>
              <a:gd name="T8" fmla="*/ 0 w 568"/>
              <a:gd name="T9" fmla="*/ 186 h 480"/>
              <a:gd name="T10" fmla="*/ 3 w 568"/>
              <a:gd name="T11" fmla="*/ 187 h 480"/>
              <a:gd name="T12" fmla="*/ 3 w 568"/>
              <a:gd name="T13" fmla="*/ 186 h 480"/>
              <a:gd name="T14" fmla="*/ 4 w 568"/>
              <a:gd name="T15" fmla="*/ 187 h 480"/>
              <a:gd name="T16" fmla="*/ 565 w 568"/>
              <a:gd name="T17" fmla="*/ 4 h 480"/>
              <a:gd name="T18" fmla="*/ 565 w 568"/>
              <a:gd name="T19" fmla="*/ 476 h 480"/>
              <a:gd name="T20" fmla="*/ 4 w 568"/>
              <a:gd name="T21" fmla="*/ 185 h 480"/>
              <a:gd name="T22" fmla="*/ 3 w 568"/>
              <a:gd name="T23" fmla="*/ 186 h 480"/>
              <a:gd name="T24" fmla="*/ 4 w 568"/>
              <a:gd name="T25" fmla="*/ 187 h 480"/>
              <a:gd name="T26" fmla="*/ 3 w 568"/>
              <a:gd name="T27" fmla="*/ 186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68" h="480">
                <a:moveTo>
                  <a:pt x="3" y="186"/>
                </a:moveTo>
                <a:lnTo>
                  <a:pt x="3" y="187"/>
                </a:lnTo>
                <a:lnTo>
                  <a:pt x="568" y="480"/>
                </a:lnTo>
                <a:lnTo>
                  <a:pt x="568" y="0"/>
                </a:lnTo>
                <a:lnTo>
                  <a:pt x="0" y="186"/>
                </a:lnTo>
                <a:lnTo>
                  <a:pt x="3" y="187"/>
                </a:lnTo>
                <a:lnTo>
                  <a:pt x="3" y="186"/>
                </a:lnTo>
                <a:lnTo>
                  <a:pt x="4" y="187"/>
                </a:lnTo>
                <a:lnTo>
                  <a:pt x="565" y="4"/>
                </a:lnTo>
                <a:lnTo>
                  <a:pt x="565" y="476"/>
                </a:lnTo>
                <a:lnTo>
                  <a:pt x="4" y="185"/>
                </a:lnTo>
                <a:lnTo>
                  <a:pt x="3" y="186"/>
                </a:lnTo>
                <a:lnTo>
                  <a:pt x="4" y="187"/>
                </a:lnTo>
                <a:lnTo>
                  <a:pt x="3" y="186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7" name="Freeform 7"/>
          <p:cNvSpPr>
            <a:spLocks/>
          </p:cNvSpPr>
          <p:nvPr/>
        </p:nvSpPr>
        <p:spPr bwMode="auto">
          <a:xfrm flipH="1">
            <a:off x="2475166" y="-189472"/>
            <a:ext cx="490086" cy="1074853"/>
          </a:xfrm>
          <a:custGeom>
            <a:avLst/>
            <a:gdLst>
              <a:gd name="T0" fmla="*/ 2 w 391"/>
              <a:gd name="T1" fmla="*/ 452 h 929"/>
              <a:gd name="T2" fmla="*/ 383 w 391"/>
              <a:gd name="T3" fmla="*/ 14 h 929"/>
              <a:gd name="T4" fmla="*/ 0 w 391"/>
              <a:gd name="T5" fmla="*/ 927 h 929"/>
              <a:gd name="T6" fmla="*/ 3 w 391"/>
              <a:gd name="T7" fmla="*/ 929 h 929"/>
              <a:gd name="T8" fmla="*/ 391 w 391"/>
              <a:gd name="T9" fmla="*/ 0 h 929"/>
              <a:gd name="T10" fmla="*/ 0 w 391"/>
              <a:gd name="T11" fmla="*/ 451 h 929"/>
              <a:gd name="T12" fmla="*/ 2 w 391"/>
              <a:gd name="T13" fmla="*/ 452 h 9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1" h="929">
                <a:moveTo>
                  <a:pt x="2" y="452"/>
                </a:moveTo>
                <a:lnTo>
                  <a:pt x="383" y="14"/>
                </a:lnTo>
                <a:lnTo>
                  <a:pt x="0" y="927"/>
                </a:lnTo>
                <a:lnTo>
                  <a:pt x="3" y="929"/>
                </a:lnTo>
                <a:lnTo>
                  <a:pt x="391" y="0"/>
                </a:lnTo>
                <a:lnTo>
                  <a:pt x="0" y="451"/>
                </a:lnTo>
                <a:lnTo>
                  <a:pt x="2" y="45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8" name="Freeform 8"/>
          <p:cNvSpPr>
            <a:spLocks/>
          </p:cNvSpPr>
          <p:nvPr/>
        </p:nvSpPr>
        <p:spPr bwMode="auto">
          <a:xfrm flipH="1">
            <a:off x="2475166" y="-189472"/>
            <a:ext cx="490086" cy="1074853"/>
          </a:xfrm>
          <a:custGeom>
            <a:avLst/>
            <a:gdLst>
              <a:gd name="T0" fmla="*/ 2 w 391"/>
              <a:gd name="T1" fmla="*/ 452 h 929"/>
              <a:gd name="T2" fmla="*/ 383 w 391"/>
              <a:gd name="T3" fmla="*/ 14 h 929"/>
              <a:gd name="T4" fmla="*/ 0 w 391"/>
              <a:gd name="T5" fmla="*/ 927 h 929"/>
              <a:gd name="T6" fmla="*/ 3 w 391"/>
              <a:gd name="T7" fmla="*/ 929 h 929"/>
              <a:gd name="T8" fmla="*/ 391 w 391"/>
              <a:gd name="T9" fmla="*/ 0 h 929"/>
              <a:gd name="T10" fmla="*/ 0 w 391"/>
              <a:gd name="T11" fmla="*/ 451 h 929"/>
              <a:gd name="T12" fmla="*/ 2 w 391"/>
              <a:gd name="T13" fmla="*/ 452 h 9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1" h="929">
                <a:moveTo>
                  <a:pt x="2" y="452"/>
                </a:moveTo>
                <a:lnTo>
                  <a:pt x="383" y="14"/>
                </a:lnTo>
                <a:lnTo>
                  <a:pt x="0" y="927"/>
                </a:lnTo>
                <a:lnTo>
                  <a:pt x="3" y="929"/>
                </a:lnTo>
                <a:lnTo>
                  <a:pt x="391" y="0"/>
                </a:lnTo>
                <a:lnTo>
                  <a:pt x="0" y="451"/>
                </a:lnTo>
                <a:lnTo>
                  <a:pt x="2" y="452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9" name="Freeform 9"/>
          <p:cNvSpPr>
            <a:spLocks/>
          </p:cNvSpPr>
          <p:nvPr/>
        </p:nvSpPr>
        <p:spPr bwMode="auto">
          <a:xfrm flipH="1">
            <a:off x="1746927" y="-182530"/>
            <a:ext cx="1217067" cy="1067912"/>
          </a:xfrm>
          <a:custGeom>
            <a:avLst/>
            <a:gdLst>
              <a:gd name="T0" fmla="*/ 385 w 971"/>
              <a:gd name="T1" fmla="*/ 2 h 923"/>
              <a:gd name="T2" fmla="*/ 966 w 971"/>
              <a:gd name="T3" fmla="*/ 513 h 923"/>
              <a:gd name="T4" fmla="*/ 0 w 971"/>
              <a:gd name="T5" fmla="*/ 921 h 923"/>
              <a:gd name="T6" fmla="*/ 1 w 971"/>
              <a:gd name="T7" fmla="*/ 923 h 923"/>
              <a:gd name="T8" fmla="*/ 971 w 971"/>
              <a:gd name="T9" fmla="*/ 514 h 923"/>
              <a:gd name="T10" fmla="*/ 387 w 971"/>
              <a:gd name="T11" fmla="*/ 0 h 923"/>
              <a:gd name="T12" fmla="*/ 385 w 971"/>
              <a:gd name="T13" fmla="*/ 2 h 9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71" h="923">
                <a:moveTo>
                  <a:pt x="385" y="2"/>
                </a:moveTo>
                <a:lnTo>
                  <a:pt x="966" y="513"/>
                </a:lnTo>
                <a:lnTo>
                  <a:pt x="0" y="921"/>
                </a:lnTo>
                <a:lnTo>
                  <a:pt x="1" y="923"/>
                </a:lnTo>
                <a:lnTo>
                  <a:pt x="971" y="514"/>
                </a:lnTo>
                <a:lnTo>
                  <a:pt x="387" y="0"/>
                </a:lnTo>
                <a:lnTo>
                  <a:pt x="385" y="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0" name="Freeform 10"/>
          <p:cNvSpPr>
            <a:spLocks/>
          </p:cNvSpPr>
          <p:nvPr/>
        </p:nvSpPr>
        <p:spPr bwMode="auto">
          <a:xfrm flipH="1">
            <a:off x="1746927" y="-182530"/>
            <a:ext cx="1217067" cy="1067912"/>
          </a:xfrm>
          <a:custGeom>
            <a:avLst/>
            <a:gdLst>
              <a:gd name="T0" fmla="*/ 385 w 971"/>
              <a:gd name="T1" fmla="*/ 2 h 923"/>
              <a:gd name="T2" fmla="*/ 966 w 971"/>
              <a:gd name="T3" fmla="*/ 513 h 923"/>
              <a:gd name="T4" fmla="*/ 0 w 971"/>
              <a:gd name="T5" fmla="*/ 921 h 923"/>
              <a:gd name="T6" fmla="*/ 1 w 971"/>
              <a:gd name="T7" fmla="*/ 923 h 923"/>
              <a:gd name="T8" fmla="*/ 971 w 971"/>
              <a:gd name="T9" fmla="*/ 514 h 923"/>
              <a:gd name="T10" fmla="*/ 387 w 971"/>
              <a:gd name="T11" fmla="*/ 0 h 923"/>
              <a:gd name="T12" fmla="*/ 385 w 971"/>
              <a:gd name="T13" fmla="*/ 2 h 9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71" h="923">
                <a:moveTo>
                  <a:pt x="385" y="2"/>
                </a:moveTo>
                <a:lnTo>
                  <a:pt x="966" y="513"/>
                </a:lnTo>
                <a:lnTo>
                  <a:pt x="0" y="921"/>
                </a:lnTo>
                <a:lnTo>
                  <a:pt x="1" y="923"/>
                </a:lnTo>
                <a:lnTo>
                  <a:pt x="971" y="514"/>
                </a:lnTo>
                <a:lnTo>
                  <a:pt x="387" y="0"/>
                </a:lnTo>
                <a:lnTo>
                  <a:pt x="385" y="2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1" name="Freeform 11"/>
          <p:cNvSpPr>
            <a:spLocks/>
          </p:cNvSpPr>
          <p:nvPr/>
        </p:nvSpPr>
        <p:spPr bwMode="auto">
          <a:xfrm flipH="1">
            <a:off x="2313473" y="880754"/>
            <a:ext cx="653031" cy="594700"/>
          </a:xfrm>
          <a:custGeom>
            <a:avLst/>
            <a:gdLst>
              <a:gd name="T0" fmla="*/ 2 w 521"/>
              <a:gd name="T1" fmla="*/ 3 h 514"/>
              <a:gd name="T2" fmla="*/ 1 w 521"/>
              <a:gd name="T3" fmla="*/ 4 h 514"/>
              <a:gd name="T4" fmla="*/ 515 w 521"/>
              <a:gd name="T5" fmla="*/ 376 h 514"/>
              <a:gd name="T6" fmla="*/ 87 w 521"/>
              <a:gd name="T7" fmla="*/ 511 h 514"/>
              <a:gd name="T8" fmla="*/ 4 w 521"/>
              <a:gd name="T9" fmla="*/ 3 h 514"/>
              <a:gd name="T10" fmla="*/ 2 w 521"/>
              <a:gd name="T11" fmla="*/ 3 h 514"/>
              <a:gd name="T12" fmla="*/ 1 w 521"/>
              <a:gd name="T13" fmla="*/ 4 h 514"/>
              <a:gd name="T14" fmla="*/ 2 w 521"/>
              <a:gd name="T15" fmla="*/ 3 h 514"/>
              <a:gd name="T16" fmla="*/ 1 w 521"/>
              <a:gd name="T17" fmla="*/ 3 h 514"/>
              <a:gd name="T18" fmla="*/ 85 w 521"/>
              <a:gd name="T19" fmla="*/ 514 h 514"/>
              <a:gd name="T20" fmla="*/ 521 w 521"/>
              <a:gd name="T21" fmla="*/ 377 h 514"/>
              <a:gd name="T22" fmla="*/ 0 w 521"/>
              <a:gd name="T23" fmla="*/ 0 h 514"/>
              <a:gd name="T24" fmla="*/ 1 w 521"/>
              <a:gd name="T25" fmla="*/ 3 h 514"/>
              <a:gd name="T26" fmla="*/ 2 w 521"/>
              <a:gd name="T27" fmla="*/ 3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21" h="514">
                <a:moveTo>
                  <a:pt x="2" y="3"/>
                </a:moveTo>
                <a:lnTo>
                  <a:pt x="1" y="4"/>
                </a:lnTo>
                <a:lnTo>
                  <a:pt x="515" y="376"/>
                </a:lnTo>
                <a:lnTo>
                  <a:pt x="87" y="511"/>
                </a:lnTo>
                <a:lnTo>
                  <a:pt x="4" y="3"/>
                </a:lnTo>
                <a:lnTo>
                  <a:pt x="2" y="3"/>
                </a:lnTo>
                <a:lnTo>
                  <a:pt x="1" y="4"/>
                </a:lnTo>
                <a:lnTo>
                  <a:pt x="2" y="3"/>
                </a:lnTo>
                <a:lnTo>
                  <a:pt x="1" y="3"/>
                </a:lnTo>
                <a:lnTo>
                  <a:pt x="85" y="514"/>
                </a:lnTo>
                <a:lnTo>
                  <a:pt x="521" y="377"/>
                </a:lnTo>
                <a:lnTo>
                  <a:pt x="0" y="0"/>
                </a:lnTo>
                <a:lnTo>
                  <a:pt x="1" y="3"/>
                </a:lnTo>
                <a:lnTo>
                  <a:pt x="2" y="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2" name="Freeform 12"/>
          <p:cNvSpPr>
            <a:spLocks/>
          </p:cNvSpPr>
          <p:nvPr/>
        </p:nvSpPr>
        <p:spPr bwMode="auto">
          <a:xfrm flipH="1">
            <a:off x="2313473" y="880754"/>
            <a:ext cx="653031" cy="594700"/>
          </a:xfrm>
          <a:custGeom>
            <a:avLst/>
            <a:gdLst>
              <a:gd name="T0" fmla="*/ 2 w 521"/>
              <a:gd name="T1" fmla="*/ 3 h 514"/>
              <a:gd name="T2" fmla="*/ 1 w 521"/>
              <a:gd name="T3" fmla="*/ 4 h 514"/>
              <a:gd name="T4" fmla="*/ 515 w 521"/>
              <a:gd name="T5" fmla="*/ 376 h 514"/>
              <a:gd name="T6" fmla="*/ 87 w 521"/>
              <a:gd name="T7" fmla="*/ 511 h 514"/>
              <a:gd name="T8" fmla="*/ 4 w 521"/>
              <a:gd name="T9" fmla="*/ 3 h 514"/>
              <a:gd name="T10" fmla="*/ 2 w 521"/>
              <a:gd name="T11" fmla="*/ 3 h 514"/>
              <a:gd name="T12" fmla="*/ 1 w 521"/>
              <a:gd name="T13" fmla="*/ 4 h 514"/>
              <a:gd name="T14" fmla="*/ 2 w 521"/>
              <a:gd name="T15" fmla="*/ 3 h 514"/>
              <a:gd name="T16" fmla="*/ 1 w 521"/>
              <a:gd name="T17" fmla="*/ 3 h 514"/>
              <a:gd name="T18" fmla="*/ 85 w 521"/>
              <a:gd name="T19" fmla="*/ 514 h 514"/>
              <a:gd name="T20" fmla="*/ 521 w 521"/>
              <a:gd name="T21" fmla="*/ 377 h 514"/>
              <a:gd name="T22" fmla="*/ 0 w 521"/>
              <a:gd name="T23" fmla="*/ 0 h 514"/>
              <a:gd name="T24" fmla="*/ 1 w 521"/>
              <a:gd name="T25" fmla="*/ 3 h 514"/>
              <a:gd name="T26" fmla="*/ 2 w 521"/>
              <a:gd name="T27" fmla="*/ 3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21" h="514">
                <a:moveTo>
                  <a:pt x="2" y="3"/>
                </a:moveTo>
                <a:lnTo>
                  <a:pt x="1" y="4"/>
                </a:lnTo>
                <a:lnTo>
                  <a:pt x="515" y="376"/>
                </a:lnTo>
                <a:lnTo>
                  <a:pt x="87" y="511"/>
                </a:lnTo>
                <a:lnTo>
                  <a:pt x="4" y="3"/>
                </a:lnTo>
                <a:lnTo>
                  <a:pt x="2" y="3"/>
                </a:lnTo>
                <a:lnTo>
                  <a:pt x="1" y="4"/>
                </a:lnTo>
                <a:lnTo>
                  <a:pt x="2" y="3"/>
                </a:lnTo>
                <a:lnTo>
                  <a:pt x="1" y="3"/>
                </a:lnTo>
                <a:lnTo>
                  <a:pt x="85" y="514"/>
                </a:lnTo>
                <a:lnTo>
                  <a:pt x="521" y="377"/>
                </a:lnTo>
                <a:lnTo>
                  <a:pt x="0" y="0"/>
                </a:lnTo>
                <a:lnTo>
                  <a:pt x="1" y="3"/>
                </a:lnTo>
                <a:lnTo>
                  <a:pt x="2" y="3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3" name="Freeform 13"/>
          <p:cNvSpPr>
            <a:spLocks/>
          </p:cNvSpPr>
          <p:nvPr/>
        </p:nvSpPr>
        <p:spPr bwMode="auto">
          <a:xfrm flipH="1">
            <a:off x="1748179" y="404069"/>
            <a:ext cx="571558" cy="1003120"/>
          </a:xfrm>
          <a:custGeom>
            <a:avLst/>
            <a:gdLst>
              <a:gd name="T0" fmla="*/ 454 w 456"/>
              <a:gd name="T1" fmla="*/ 7 h 867"/>
              <a:gd name="T2" fmla="*/ 453 w 456"/>
              <a:gd name="T3" fmla="*/ 6 h 867"/>
              <a:gd name="T4" fmla="*/ 0 w 456"/>
              <a:gd name="T5" fmla="*/ 790 h 867"/>
              <a:gd name="T6" fmla="*/ 351 w 456"/>
              <a:gd name="T7" fmla="*/ 867 h 867"/>
              <a:gd name="T8" fmla="*/ 456 w 456"/>
              <a:gd name="T9" fmla="*/ 0 h 867"/>
              <a:gd name="T10" fmla="*/ 453 w 456"/>
              <a:gd name="T11" fmla="*/ 6 h 867"/>
              <a:gd name="T12" fmla="*/ 454 w 456"/>
              <a:gd name="T13" fmla="*/ 7 h 867"/>
              <a:gd name="T14" fmla="*/ 453 w 456"/>
              <a:gd name="T15" fmla="*/ 6 h 867"/>
              <a:gd name="T16" fmla="*/ 349 w 456"/>
              <a:gd name="T17" fmla="*/ 864 h 867"/>
              <a:gd name="T18" fmla="*/ 5 w 456"/>
              <a:gd name="T19" fmla="*/ 788 h 867"/>
              <a:gd name="T20" fmla="*/ 456 w 456"/>
              <a:gd name="T21" fmla="*/ 7 h 867"/>
              <a:gd name="T22" fmla="*/ 454 w 456"/>
              <a:gd name="T23" fmla="*/ 7 h 867"/>
              <a:gd name="T24" fmla="*/ 453 w 456"/>
              <a:gd name="T25" fmla="*/ 6 h 867"/>
              <a:gd name="T26" fmla="*/ 454 w 456"/>
              <a:gd name="T27" fmla="*/ 7 h 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56" h="867">
                <a:moveTo>
                  <a:pt x="454" y="7"/>
                </a:moveTo>
                <a:lnTo>
                  <a:pt x="453" y="6"/>
                </a:lnTo>
                <a:lnTo>
                  <a:pt x="0" y="790"/>
                </a:lnTo>
                <a:lnTo>
                  <a:pt x="351" y="867"/>
                </a:lnTo>
                <a:lnTo>
                  <a:pt x="456" y="0"/>
                </a:lnTo>
                <a:lnTo>
                  <a:pt x="453" y="6"/>
                </a:lnTo>
                <a:lnTo>
                  <a:pt x="454" y="7"/>
                </a:lnTo>
                <a:lnTo>
                  <a:pt x="453" y="6"/>
                </a:lnTo>
                <a:lnTo>
                  <a:pt x="349" y="864"/>
                </a:lnTo>
                <a:lnTo>
                  <a:pt x="5" y="788"/>
                </a:lnTo>
                <a:lnTo>
                  <a:pt x="456" y="7"/>
                </a:lnTo>
                <a:lnTo>
                  <a:pt x="454" y="7"/>
                </a:lnTo>
                <a:lnTo>
                  <a:pt x="453" y="6"/>
                </a:lnTo>
                <a:lnTo>
                  <a:pt x="454" y="7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4" name="Freeform 14"/>
          <p:cNvSpPr>
            <a:spLocks/>
          </p:cNvSpPr>
          <p:nvPr/>
        </p:nvSpPr>
        <p:spPr bwMode="auto">
          <a:xfrm flipH="1">
            <a:off x="1748179" y="404069"/>
            <a:ext cx="571558" cy="1003120"/>
          </a:xfrm>
          <a:custGeom>
            <a:avLst/>
            <a:gdLst>
              <a:gd name="T0" fmla="*/ 454 w 456"/>
              <a:gd name="T1" fmla="*/ 7 h 867"/>
              <a:gd name="T2" fmla="*/ 453 w 456"/>
              <a:gd name="T3" fmla="*/ 6 h 867"/>
              <a:gd name="T4" fmla="*/ 0 w 456"/>
              <a:gd name="T5" fmla="*/ 790 h 867"/>
              <a:gd name="T6" fmla="*/ 351 w 456"/>
              <a:gd name="T7" fmla="*/ 867 h 867"/>
              <a:gd name="T8" fmla="*/ 456 w 456"/>
              <a:gd name="T9" fmla="*/ 0 h 867"/>
              <a:gd name="T10" fmla="*/ 453 w 456"/>
              <a:gd name="T11" fmla="*/ 6 h 867"/>
              <a:gd name="T12" fmla="*/ 454 w 456"/>
              <a:gd name="T13" fmla="*/ 7 h 867"/>
              <a:gd name="T14" fmla="*/ 453 w 456"/>
              <a:gd name="T15" fmla="*/ 6 h 867"/>
              <a:gd name="T16" fmla="*/ 349 w 456"/>
              <a:gd name="T17" fmla="*/ 864 h 867"/>
              <a:gd name="T18" fmla="*/ 5 w 456"/>
              <a:gd name="T19" fmla="*/ 788 h 867"/>
              <a:gd name="T20" fmla="*/ 456 w 456"/>
              <a:gd name="T21" fmla="*/ 7 h 867"/>
              <a:gd name="T22" fmla="*/ 454 w 456"/>
              <a:gd name="T23" fmla="*/ 7 h 867"/>
              <a:gd name="T24" fmla="*/ 453 w 456"/>
              <a:gd name="T25" fmla="*/ 6 h 867"/>
              <a:gd name="T26" fmla="*/ 454 w 456"/>
              <a:gd name="T27" fmla="*/ 7 h 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56" h="867">
                <a:moveTo>
                  <a:pt x="454" y="7"/>
                </a:moveTo>
                <a:lnTo>
                  <a:pt x="453" y="6"/>
                </a:lnTo>
                <a:lnTo>
                  <a:pt x="0" y="790"/>
                </a:lnTo>
                <a:lnTo>
                  <a:pt x="351" y="867"/>
                </a:lnTo>
                <a:lnTo>
                  <a:pt x="456" y="0"/>
                </a:lnTo>
                <a:lnTo>
                  <a:pt x="453" y="6"/>
                </a:lnTo>
                <a:lnTo>
                  <a:pt x="454" y="7"/>
                </a:lnTo>
                <a:lnTo>
                  <a:pt x="453" y="6"/>
                </a:lnTo>
                <a:lnTo>
                  <a:pt x="349" y="864"/>
                </a:lnTo>
                <a:lnTo>
                  <a:pt x="5" y="788"/>
                </a:lnTo>
                <a:lnTo>
                  <a:pt x="456" y="7"/>
                </a:lnTo>
                <a:lnTo>
                  <a:pt x="454" y="7"/>
                </a:lnTo>
                <a:lnTo>
                  <a:pt x="453" y="6"/>
                </a:lnTo>
                <a:lnTo>
                  <a:pt x="454" y="7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5" name="Freeform 15"/>
          <p:cNvSpPr>
            <a:spLocks/>
          </p:cNvSpPr>
          <p:nvPr/>
        </p:nvSpPr>
        <p:spPr bwMode="auto">
          <a:xfrm flipH="1">
            <a:off x="875801" y="-160546"/>
            <a:ext cx="878646" cy="573872"/>
          </a:xfrm>
          <a:custGeom>
            <a:avLst/>
            <a:gdLst>
              <a:gd name="T0" fmla="*/ 3 w 701"/>
              <a:gd name="T1" fmla="*/ 495 h 496"/>
              <a:gd name="T2" fmla="*/ 4 w 701"/>
              <a:gd name="T3" fmla="*/ 496 h 496"/>
              <a:gd name="T4" fmla="*/ 503 w 701"/>
              <a:gd name="T5" fmla="*/ 5 h 496"/>
              <a:gd name="T6" fmla="*/ 697 w 701"/>
              <a:gd name="T7" fmla="*/ 405 h 496"/>
              <a:gd name="T8" fmla="*/ 3 w 701"/>
              <a:gd name="T9" fmla="*/ 493 h 496"/>
              <a:gd name="T10" fmla="*/ 3 w 701"/>
              <a:gd name="T11" fmla="*/ 495 h 496"/>
              <a:gd name="T12" fmla="*/ 4 w 701"/>
              <a:gd name="T13" fmla="*/ 496 h 496"/>
              <a:gd name="T14" fmla="*/ 3 w 701"/>
              <a:gd name="T15" fmla="*/ 495 h 496"/>
              <a:gd name="T16" fmla="*/ 3 w 701"/>
              <a:gd name="T17" fmla="*/ 496 h 496"/>
              <a:gd name="T18" fmla="*/ 701 w 701"/>
              <a:gd name="T19" fmla="*/ 407 h 496"/>
              <a:gd name="T20" fmla="*/ 504 w 701"/>
              <a:gd name="T21" fmla="*/ 0 h 496"/>
              <a:gd name="T22" fmla="*/ 0 w 701"/>
              <a:gd name="T23" fmla="*/ 496 h 496"/>
              <a:gd name="T24" fmla="*/ 3 w 701"/>
              <a:gd name="T25" fmla="*/ 496 h 496"/>
              <a:gd name="T26" fmla="*/ 3 w 701"/>
              <a:gd name="T27" fmla="*/ 495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01" h="496">
                <a:moveTo>
                  <a:pt x="3" y="495"/>
                </a:moveTo>
                <a:lnTo>
                  <a:pt x="4" y="496"/>
                </a:lnTo>
                <a:lnTo>
                  <a:pt x="503" y="5"/>
                </a:lnTo>
                <a:lnTo>
                  <a:pt x="697" y="405"/>
                </a:lnTo>
                <a:lnTo>
                  <a:pt x="3" y="493"/>
                </a:lnTo>
                <a:lnTo>
                  <a:pt x="3" y="495"/>
                </a:lnTo>
                <a:lnTo>
                  <a:pt x="4" y="496"/>
                </a:lnTo>
                <a:lnTo>
                  <a:pt x="3" y="495"/>
                </a:lnTo>
                <a:lnTo>
                  <a:pt x="3" y="496"/>
                </a:lnTo>
                <a:lnTo>
                  <a:pt x="701" y="407"/>
                </a:lnTo>
                <a:lnTo>
                  <a:pt x="504" y="0"/>
                </a:lnTo>
                <a:lnTo>
                  <a:pt x="0" y="496"/>
                </a:lnTo>
                <a:lnTo>
                  <a:pt x="3" y="496"/>
                </a:lnTo>
                <a:lnTo>
                  <a:pt x="3" y="495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6" name="Freeform 16"/>
          <p:cNvSpPr>
            <a:spLocks/>
          </p:cNvSpPr>
          <p:nvPr/>
        </p:nvSpPr>
        <p:spPr bwMode="auto">
          <a:xfrm flipH="1">
            <a:off x="875801" y="-160546"/>
            <a:ext cx="878646" cy="573872"/>
          </a:xfrm>
          <a:custGeom>
            <a:avLst/>
            <a:gdLst>
              <a:gd name="T0" fmla="*/ 3 w 701"/>
              <a:gd name="T1" fmla="*/ 495 h 496"/>
              <a:gd name="T2" fmla="*/ 4 w 701"/>
              <a:gd name="T3" fmla="*/ 496 h 496"/>
              <a:gd name="T4" fmla="*/ 503 w 701"/>
              <a:gd name="T5" fmla="*/ 5 h 496"/>
              <a:gd name="T6" fmla="*/ 697 w 701"/>
              <a:gd name="T7" fmla="*/ 405 h 496"/>
              <a:gd name="T8" fmla="*/ 3 w 701"/>
              <a:gd name="T9" fmla="*/ 493 h 496"/>
              <a:gd name="T10" fmla="*/ 3 w 701"/>
              <a:gd name="T11" fmla="*/ 495 h 496"/>
              <a:gd name="T12" fmla="*/ 4 w 701"/>
              <a:gd name="T13" fmla="*/ 496 h 496"/>
              <a:gd name="T14" fmla="*/ 3 w 701"/>
              <a:gd name="T15" fmla="*/ 495 h 496"/>
              <a:gd name="T16" fmla="*/ 3 w 701"/>
              <a:gd name="T17" fmla="*/ 496 h 496"/>
              <a:gd name="T18" fmla="*/ 701 w 701"/>
              <a:gd name="T19" fmla="*/ 407 h 496"/>
              <a:gd name="T20" fmla="*/ 504 w 701"/>
              <a:gd name="T21" fmla="*/ 0 h 496"/>
              <a:gd name="T22" fmla="*/ 0 w 701"/>
              <a:gd name="T23" fmla="*/ 496 h 496"/>
              <a:gd name="T24" fmla="*/ 3 w 701"/>
              <a:gd name="T25" fmla="*/ 496 h 496"/>
              <a:gd name="T26" fmla="*/ 3 w 701"/>
              <a:gd name="T27" fmla="*/ 495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01" h="496">
                <a:moveTo>
                  <a:pt x="3" y="495"/>
                </a:moveTo>
                <a:lnTo>
                  <a:pt x="4" y="496"/>
                </a:lnTo>
                <a:lnTo>
                  <a:pt x="503" y="5"/>
                </a:lnTo>
                <a:lnTo>
                  <a:pt x="697" y="405"/>
                </a:lnTo>
                <a:lnTo>
                  <a:pt x="3" y="493"/>
                </a:lnTo>
                <a:lnTo>
                  <a:pt x="3" y="495"/>
                </a:lnTo>
                <a:lnTo>
                  <a:pt x="4" y="496"/>
                </a:lnTo>
                <a:lnTo>
                  <a:pt x="3" y="495"/>
                </a:lnTo>
                <a:lnTo>
                  <a:pt x="3" y="496"/>
                </a:lnTo>
                <a:lnTo>
                  <a:pt x="701" y="407"/>
                </a:lnTo>
                <a:lnTo>
                  <a:pt x="504" y="0"/>
                </a:lnTo>
                <a:lnTo>
                  <a:pt x="0" y="496"/>
                </a:lnTo>
                <a:lnTo>
                  <a:pt x="3" y="496"/>
                </a:lnTo>
                <a:lnTo>
                  <a:pt x="3" y="495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7" name="Freeform 17"/>
          <p:cNvSpPr>
            <a:spLocks/>
          </p:cNvSpPr>
          <p:nvPr/>
        </p:nvSpPr>
        <p:spPr bwMode="auto">
          <a:xfrm flipH="1">
            <a:off x="561194" y="308037"/>
            <a:ext cx="1189494" cy="532222"/>
          </a:xfrm>
          <a:custGeom>
            <a:avLst/>
            <a:gdLst>
              <a:gd name="T0" fmla="*/ 0 w 949"/>
              <a:gd name="T1" fmla="*/ 91 h 460"/>
              <a:gd name="T2" fmla="*/ 949 w 949"/>
              <a:gd name="T3" fmla="*/ 460 h 460"/>
              <a:gd name="T4" fmla="*/ 697 w 949"/>
              <a:gd name="T5" fmla="*/ 0 h 460"/>
              <a:gd name="T6" fmla="*/ 694 w 949"/>
              <a:gd name="T7" fmla="*/ 1 h 460"/>
              <a:gd name="T8" fmla="*/ 943 w 949"/>
              <a:gd name="T9" fmla="*/ 456 h 460"/>
              <a:gd name="T10" fmla="*/ 1 w 949"/>
              <a:gd name="T11" fmla="*/ 88 h 460"/>
              <a:gd name="T12" fmla="*/ 0 w 949"/>
              <a:gd name="T13" fmla="*/ 91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9" h="460">
                <a:moveTo>
                  <a:pt x="0" y="91"/>
                </a:moveTo>
                <a:lnTo>
                  <a:pt x="949" y="460"/>
                </a:lnTo>
                <a:lnTo>
                  <a:pt x="697" y="0"/>
                </a:lnTo>
                <a:lnTo>
                  <a:pt x="694" y="1"/>
                </a:lnTo>
                <a:lnTo>
                  <a:pt x="943" y="456"/>
                </a:lnTo>
                <a:lnTo>
                  <a:pt x="1" y="88"/>
                </a:lnTo>
                <a:lnTo>
                  <a:pt x="0" y="91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8" name="Freeform 18"/>
          <p:cNvSpPr>
            <a:spLocks/>
          </p:cNvSpPr>
          <p:nvPr/>
        </p:nvSpPr>
        <p:spPr bwMode="auto">
          <a:xfrm flipH="1">
            <a:off x="561194" y="308037"/>
            <a:ext cx="1189494" cy="532222"/>
          </a:xfrm>
          <a:custGeom>
            <a:avLst/>
            <a:gdLst>
              <a:gd name="T0" fmla="*/ 0 w 949"/>
              <a:gd name="T1" fmla="*/ 91 h 460"/>
              <a:gd name="T2" fmla="*/ 949 w 949"/>
              <a:gd name="T3" fmla="*/ 460 h 460"/>
              <a:gd name="T4" fmla="*/ 697 w 949"/>
              <a:gd name="T5" fmla="*/ 0 h 460"/>
              <a:gd name="T6" fmla="*/ 694 w 949"/>
              <a:gd name="T7" fmla="*/ 1 h 460"/>
              <a:gd name="T8" fmla="*/ 943 w 949"/>
              <a:gd name="T9" fmla="*/ 456 h 460"/>
              <a:gd name="T10" fmla="*/ 1 w 949"/>
              <a:gd name="T11" fmla="*/ 88 h 460"/>
              <a:gd name="T12" fmla="*/ 0 w 949"/>
              <a:gd name="T13" fmla="*/ 91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9" h="460">
                <a:moveTo>
                  <a:pt x="0" y="91"/>
                </a:moveTo>
                <a:lnTo>
                  <a:pt x="949" y="460"/>
                </a:lnTo>
                <a:lnTo>
                  <a:pt x="697" y="0"/>
                </a:lnTo>
                <a:lnTo>
                  <a:pt x="694" y="1"/>
                </a:lnTo>
                <a:lnTo>
                  <a:pt x="943" y="456"/>
                </a:lnTo>
                <a:lnTo>
                  <a:pt x="1" y="88"/>
                </a:lnTo>
                <a:lnTo>
                  <a:pt x="0" y="91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9" name="Freeform 19"/>
          <p:cNvSpPr>
            <a:spLocks/>
          </p:cNvSpPr>
          <p:nvPr/>
        </p:nvSpPr>
        <p:spPr bwMode="auto">
          <a:xfrm flipH="1">
            <a:off x="557434" y="833316"/>
            <a:ext cx="1327369" cy="838826"/>
          </a:xfrm>
          <a:custGeom>
            <a:avLst/>
            <a:gdLst>
              <a:gd name="T0" fmla="*/ 1053 w 1059"/>
              <a:gd name="T1" fmla="*/ 4 h 725"/>
              <a:gd name="T2" fmla="*/ 1052 w 1059"/>
              <a:gd name="T3" fmla="*/ 3 h 725"/>
              <a:gd name="T4" fmla="*/ 0 w 1059"/>
              <a:gd name="T5" fmla="*/ 494 h 725"/>
              <a:gd name="T6" fmla="*/ 330 w 1059"/>
              <a:gd name="T7" fmla="*/ 725 h 725"/>
              <a:gd name="T8" fmla="*/ 1059 w 1059"/>
              <a:gd name="T9" fmla="*/ 0 h 725"/>
              <a:gd name="T10" fmla="*/ 1052 w 1059"/>
              <a:gd name="T11" fmla="*/ 3 h 725"/>
              <a:gd name="T12" fmla="*/ 1053 w 1059"/>
              <a:gd name="T13" fmla="*/ 4 h 725"/>
              <a:gd name="T14" fmla="*/ 1052 w 1059"/>
              <a:gd name="T15" fmla="*/ 3 h 725"/>
              <a:gd name="T16" fmla="*/ 330 w 1059"/>
              <a:gd name="T17" fmla="*/ 722 h 725"/>
              <a:gd name="T18" fmla="*/ 6 w 1059"/>
              <a:gd name="T19" fmla="*/ 494 h 725"/>
              <a:gd name="T20" fmla="*/ 1053 w 1059"/>
              <a:gd name="T21" fmla="*/ 5 h 725"/>
              <a:gd name="T22" fmla="*/ 1053 w 1059"/>
              <a:gd name="T23" fmla="*/ 4 h 725"/>
              <a:gd name="T24" fmla="*/ 1052 w 1059"/>
              <a:gd name="T25" fmla="*/ 3 h 725"/>
              <a:gd name="T26" fmla="*/ 1053 w 1059"/>
              <a:gd name="T27" fmla="*/ 4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59" h="725">
                <a:moveTo>
                  <a:pt x="1053" y="4"/>
                </a:moveTo>
                <a:lnTo>
                  <a:pt x="1052" y="3"/>
                </a:lnTo>
                <a:lnTo>
                  <a:pt x="0" y="494"/>
                </a:lnTo>
                <a:lnTo>
                  <a:pt x="330" y="725"/>
                </a:lnTo>
                <a:lnTo>
                  <a:pt x="1059" y="0"/>
                </a:lnTo>
                <a:lnTo>
                  <a:pt x="1052" y="3"/>
                </a:lnTo>
                <a:lnTo>
                  <a:pt x="1053" y="4"/>
                </a:lnTo>
                <a:lnTo>
                  <a:pt x="1052" y="3"/>
                </a:lnTo>
                <a:lnTo>
                  <a:pt x="330" y="722"/>
                </a:lnTo>
                <a:lnTo>
                  <a:pt x="6" y="494"/>
                </a:lnTo>
                <a:lnTo>
                  <a:pt x="1053" y="5"/>
                </a:lnTo>
                <a:lnTo>
                  <a:pt x="1053" y="4"/>
                </a:lnTo>
                <a:lnTo>
                  <a:pt x="1052" y="3"/>
                </a:lnTo>
                <a:lnTo>
                  <a:pt x="1053" y="4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0" name="Freeform 20"/>
          <p:cNvSpPr>
            <a:spLocks/>
          </p:cNvSpPr>
          <p:nvPr/>
        </p:nvSpPr>
        <p:spPr bwMode="auto">
          <a:xfrm flipH="1">
            <a:off x="557434" y="833316"/>
            <a:ext cx="1327369" cy="838826"/>
          </a:xfrm>
          <a:custGeom>
            <a:avLst/>
            <a:gdLst>
              <a:gd name="T0" fmla="*/ 1053 w 1059"/>
              <a:gd name="T1" fmla="*/ 4 h 725"/>
              <a:gd name="T2" fmla="*/ 1052 w 1059"/>
              <a:gd name="T3" fmla="*/ 3 h 725"/>
              <a:gd name="T4" fmla="*/ 0 w 1059"/>
              <a:gd name="T5" fmla="*/ 494 h 725"/>
              <a:gd name="T6" fmla="*/ 330 w 1059"/>
              <a:gd name="T7" fmla="*/ 725 h 725"/>
              <a:gd name="T8" fmla="*/ 1059 w 1059"/>
              <a:gd name="T9" fmla="*/ 0 h 725"/>
              <a:gd name="T10" fmla="*/ 1052 w 1059"/>
              <a:gd name="T11" fmla="*/ 3 h 725"/>
              <a:gd name="T12" fmla="*/ 1053 w 1059"/>
              <a:gd name="T13" fmla="*/ 4 h 725"/>
              <a:gd name="T14" fmla="*/ 1052 w 1059"/>
              <a:gd name="T15" fmla="*/ 3 h 725"/>
              <a:gd name="T16" fmla="*/ 330 w 1059"/>
              <a:gd name="T17" fmla="*/ 722 h 725"/>
              <a:gd name="T18" fmla="*/ 6 w 1059"/>
              <a:gd name="T19" fmla="*/ 494 h 725"/>
              <a:gd name="T20" fmla="*/ 1053 w 1059"/>
              <a:gd name="T21" fmla="*/ 5 h 725"/>
              <a:gd name="T22" fmla="*/ 1053 w 1059"/>
              <a:gd name="T23" fmla="*/ 4 h 725"/>
              <a:gd name="T24" fmla="*/ 1052 w 1059"/>
              <a:gd name="T25" fmla="*/ 3 h 725"/>
              <a:gd name="T26" fmla="*/ 1053 w 1059"/>
              <a:gd name="T27" fmla="*/ 4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59" h="725">
                <a:moveTo>
                  <a:pt x="1053" y="4"/>
                </a:moveTo>
                <a:lnTo>
                  <a:pt x="1052" y="3"/>
                </a:lnTo>
                <a:lnTo>
                  <a:pt x="0" y="494"/>
                </a:lnTo>
                <a:lnTo>
                  <a:pt x="330" y="725"/>
                </a:lnTo>
                <a:lnTo>
                  <a:pt x="1059" y="0"/>
                </a:lnTo>
                <a:lnTo>
                  <a:pt x="1052" y="3"/>
                </a:lnTo>
                <a:lnTo>
                  <a:pt x="1053" y="4"/>
                </a:lnTo>
                <a:lnTo>
                  <a:pt x="1052" y="3"/>
                </a:lnTo>
                <a:lnTo>
                  <a:pt x="330" y="722"/>
                </a:lnTo>
                <a:lnTo>
                  <a:pt x="6" y="494"/>
                </a:lnTo>
                <a:lnTo>
                  <a:pt x="1053" y="5"/>
                </a:lnTo>
                <a:lnTo>
                  <a:pt x="1053" y="4"/>
                </a:lnTo>
                <a:lnTo>
                  <a:pt x="1052" y="3"/>
                </a:lnTo>
                <a:lnTo>
                  <a:pt x="1053" y="4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1" name="Freeform 21"/>
          <p:cNvSpPr>
            <a:spLocks/>
          </p:cNvSpPr>
          <p:nvPr/>
        </p:nvSpPr>
        <p:spPr bwMode="auto">
          <a:xfrm flipH="1">
            <a:off x="361902" y="-162862"/>
            <a:ext cx="520168" cy="651392"/>
          </a:xfrm>
          <a:custGeom>
            <a:avLst/>
            <a:gdLst>
              <a:gd name="T0" fmla="*/ 413 w 415"/>
              <a:gd name="T1" fmla="*/ 5 h 563"/>
              <a:gd name="T2" fmla="*/ 412 w 415"/>
              <a:gd name="T3" fmla="*/ 3 h 563"/>
              <a:gd name="T4" fmla="*/ 0 w 415"/>
              <a:gd name="T5" fmla="*/ 408 h 563"/>
              <a:gd name="T6" fmla="*/ 295 w 415"/>
              <a:gd name="T7" fmla="*/ 563 h 563"/>
              <a:gd name="T8" fmla="*/ 415 w 415"/>
              <a:gd name="T9" fmla="*/ 0 h 563"/>
              <a:gd name="T10" fmla="*/ 412 w 415"/>
              <a:gd name="T11" fmla="*/ 3 h 563"/>
              <a:gd name="T12" fmla="*/ 413 w 415"/>
              <a:gd name="T13" fmla="*/ 5 h 563"/>
              <a:gd name="T14" fmla="*/ 411 w 415"/>
              <a:gd name="T15" fmla="*/ 4 h 563"/>
              <a:gd name="T16" fmla="*/ 294 w 415"/>
              <a:gd name="T17" fmla="*/ 559 h 563"/>
              <a:gd name="T18" fmla="*/ 5 w 415"/>
              <a:gd name="T19" fmla="*/ 408 h 563"/>
              <a:gd name="T20" fmla="*/ 413 w 415"/>
              <a:gd name="T21" fmla="*/ 6 h 563"/>
              <a:gd name="T22" fmla="*/ 413 w 415"/>
              <a:gd name="T23" fmla="*/ 5 h 563"/>
              <a:gd name="T24" fmla="*/ 411 w 415"/>
              <a:gd name="T25" fmla="*/ 4 h 563"/>
              <a:gd name="T26" fmla="*/ 413 w 415"/>
              <a:gd name="T27" fmla="*/ 5 h 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15" h="563">
                <a:moveTo>
                  <a:pt x="413" y="5"/>
                </a:moveTo>
                <a:lnTo>
                  <a:pt x="412" y="3"/>
                </a:lnTo>
                <a:lnTo>
                  <a:pt x="0" y="408"/>
                </a:lnTo>
                <a:lnTo>
                  <a:pt x="295" y="563"/>
                </a:lnTo>
                <a:lnTo>
                  <a:pt x="415" y="0"/>
                </a:lnTo>
                <a:lnTo>
                  <a:pt x="412" y="3"/>
                </a:lnTo>
                <a:lnTo>
                  <a:pt x="413" y="5"/>
                </a:lnTo>
                <a:lnTo>
                  <a:pt x="411" y="4"/>
                </a:lnTo>
                <a:lnTo>
                  <a:pt x="294" y="559"/>
                </a:lnTo>
                <a:lnTo>
                  <a:pt x="5" y="408"/>
                </a:lnTo>
                <a:lnTo>
                  <a:pt x="413" y="6"/>
                </a:lnTo>
                <a:lnTo>
                  <a:pt x="413" y="5"/>
                </a:lnTo>
                <a:lnTo>
                  <a:pt x="411" y="4"/>
                </a:lnTo>
                <a:lnTo>
                  <a:pt x="413" y="5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2" name="Freeform 22"/>
          <p:cNvSpPr>
            <a:spLocks/>
          </p:cNvSpPr>
          <p:nvPr/>
        </p:nvSpPr>
        <p:spPr bwMode="auto">
          <a:xfrm flipH="1">
            <a:off x="361902" y="-162862"/>
            <a:ext cx="520168" cy="651392"/>
          </a:xfrm>
          <a:custGeom>
            <a:avLst/>
            <a:gdLst>
              <a:gd name="T0" fmla="*/ 413 w 415"/>
              <a:gd name="T1" fmla="*/ 5 h 563"/>
              <a:gd name="T2" fmla="*/ 412 w 415"/>
              <a:gd name="T3" fmla="*/ 3 h 563"/>
              <a:gd name="T4" fmla="*/ 0 w 415"/>
              <a:gd name="T5" fmla="*/ 408 h 563"/>
              <a:gd name="T6" fmla="*/ 295 w 415"/>
              <a:gd name="T7" fmla="*/ 563 h 563"/>
              <a:gd name="T8" fmla="*/ 415 w 415"/>
              <a:gd name="T9" fmla="*/ 0 h 563"/>
              <a:gd name="T10" fmla="*/ 412 w 415"/>
              <a:gd name="T11" fmla="*/ 3 h 563"/>
              <a:gd name="T12" fmla="*/ 413 w 415"/>
              <a:gd name="T13" fmla="*/ 5 h 563"/>
              <a:gd name="T14" fmla="*/ 411 w 415"/>
              <a:gd name="T15" fmla="*/ 4 h 563"/>
              <a:gd name="T16" fmla="*/ 294 w 415"/>
              <a:gd name="T17" fmla="*/ 559 h 563"/>
              <a:gd name="T18" fmla="*/ 5 w 415"/>
              <a:gd name="T19" fmla="*/ 408 h 563"/>
              <a:gd name="T20" fmla="*/ 413 w 415"/>
              <a:gd name="T21" fmla="*/ 6 h 563"/>
              <a:gd name="T22" fmla="*/ 413 w 415"/>
              <a:gd name="T23" fmla="*/ 5 h 563"/>
              <a:gd name="T24" fmla="*/ 411 w 415"/>
              <a:gd name="T25" fmla="*/ 4 h 563"/>
              <a:gd name="T26" fmla="*/ 413 w 415"/>
              <a:gd name="T27" fmla="*/ 5 h 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15" h="563">
                <a:moveTo>
                  <a:pt x="413" y="5"/>
                </a:moveTo>
                <a:lnTo>
                  <a:pt x="412" y="3"/>
                </a:lnTo>
                <a:lnTo>
                  <a:pt x="0" y="408"/>
                </a:lnTo>
                <a:lnTo>
                  <a:pt x="295" y="563"/>
                </a:lnTo>
                <a:lnTo>
                  <a:pt x="415" y="0"/>
                </a:lnTo>
                <a:lnTo>
                  <a:pt x="412" y="3"/>
                </a:lnTo>
                <a:lnTo>
                  <a:pt x="413" y="5"/>
                </a:lnTo>
                <a:lnTo>
                  <a:pt x="411" y="4"/>
                </a:lnTo>
                <a:lnTo>
                  <a:pt x="294" y="559"/>
                </a:lnTo>
                <a:lnTo>
                  <a:pt x="5" y="408"/>
                </a:lnTo>
                <a:lnTo>
                  <a:pt x="413" y="6"/>
                </a:lnTo>
                <a:lnTo>
                  <a:pt x="413" y="5"/>
                </a:lnTo>
                <a:lnTo>
                  <a:pt x="411" y="4"/>
                </a:lnTo>
                <a:lnTo>
                  <a:pt x="413" y="5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3" name="Freeform 23"/>
          <p:cNvSpPr>
            <a:spLocks/>
          </p:cNvSpPr>
          <p:nvPr/>
        </p:nvSpPr>
        <p:spPr bwMode="auto">
          <a:xfrm flipH="1">
            <a:off x="92415" y="-158234"/>
            <a:ext cx="421148" cy="645607"/>
          </a:xfrm>
          <a:custGeom>
            <a:avLst/>
            <a:gdLst>
              <a:gd name="T0" fmla="*/ 117 w 336"/>
              <a:gd name="T1" fmla="*/ 1 h 558"/>
              <a:gd name="T2" fmla="*/ 332 w 336"/>
              <a:gd name="T3" fmla="*/ 440 h 558"/>
              <a:gd name="T4" fmla="*/ 0 w 336"/>
              <a:gd name="T5" fmla="*/ 556 h 558"/>
              <a:gd name="T6" fmla="*/ 1 w 336"/>
              <a:gd name="T7" fmla="*/ 558 h 558"/>
              <a:gd name="T8" fmla="*/ 336 w 336"/>
              <a:gd name="T9" fmla="*/ 441 h 558"/>
              <a:gd name="T10" fmla="*/ 120 w 336"/>
              <a:gd name="T11" fmla="*/ 0 h 558"/>
              <a:gd name="T12" fmla="*/ 117 w 336"/>
              <a:gd name="T13" fmla="*/ 1 h 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558">
                <a:moveTo>
                  <a:pt x="117" y="1"/>
                </a:moveTo>
                <a:lnTo>
                  <a:pt x="332" y="440"/>
                </a:lnTo>
                <a:lnTo>
                  <a:pt x="0" y="556"/>
                </a:lnTo>
                <a:lnTo>
                  <a:pt x="1" y="558"/>
                </a:lnTo>
                <a:lnTo>
                  <a:pt x="336" y="441"/>
                </a:lnTo>
                <a:lnTo>
                  <a:pt x="120" y="0"/>
                </a:lnTo>
                <a:lnTo>
                  <a:pt x="117" y="1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4" name="Freeform 24"/>
          <p:cNvSpPr>
            <a:spLocks/>
          </p:cNvSpPr>
          <p:nvPr/>
        </p:nvSpPr>
        <p:spPr bwMode="auto">
          <a:xfrm flipH="1">
            <a:off x="92415" y="-158234"/>
            <a:ext cx="421148" cy="645607"/>
          </a:xfrm>
          <a:custGeom>
            <a:avLst/>
            <a:gdLst>
              <a:gd name="T0" fmla="*/ 117 w 336"/>
              <a:gd name="T1" fmla="*/ 1 h 558"/>
              <a:gd name="T2" fmla="*/ 332 w 336"/>
              <a:gd name="T3" fmla="*/ 440 h 558"/>
              <a:gd name="T4" fmla="*/ 0 w 336"/>
              <a:gd name="T5" fmla="*/ 556 h 558"/>
              <a:gd name="T6" fmla="*/ 1 w 336"/>
              <a:gd name="T7" fmla="*/ 558 h 558"/>
              <a:gd name="T8" fmla="*/ 336 w 336"/>
              <a:gd name="T9" fmla="*/ 441 h 558"/>
              <a:gd name="T10" fmla="*/ 120 w 336"/>
              <a:gd name="T11" fmla="*/ 0 h 558"/>
              <a:gd name="T12" fmla="*/ 117 w 336"/>
              <a:gd name="T13" fmla="*/ 1 h 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558">
                <a:moveTo>
                  <a:pt x="117" y="1"/>
                </a:moveTo>
                <a:lnTo>
                  <a:pt x="332" y="440"/>
                </a:lnTo>
                <a:lnTo>
                  <a:pt x="0" y="556"/>
                </a:lnTo>
                <a:lnTo>
                  <a:pt x="1" y="558"/>
                </a:lnTo>
                <a:lnTo>
                  <a:pt x="336" y="441"/>
                </a:lnTo>
                <a:lnTo>
                  <a:pt x="120" y="0"/>
                </a:lnTo>
                <a:lnTo>
                  <a:pt x="117" y="1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5" name="Freeform 25"/>
          <p:cNvSpPr>
            <a:spLocks/>
          </p:cNvSpPr>
          <p:nvPr/>
        </p:nvSpPr>
        <p:spPr bwMode="auto">
          <a:xfrm flipH="1">
            <a:off x="405772" y="474647"/>
            <a:ext cx="161691" cy="657178"/>
          </a:xfrm>
          <a:custGeom>
            <a:avLst/>
            <a:gdLst>
              <a:gd name="T0" fmla="*/ 2 w 129"/>
              <a:gd name="T1" fmla="*/ 314 h 568"/>
              <a:gd name="T2" fmla="*/ 3 w 129"/>
              <a:gd name="T3" fmla="*/ 314 h 568"/>
              <a:gd name="T4" fmla="*/ 43 w 129"/>
              <a:gd name="T5" fmla="*/ 19 h 568"/>
              <a:gd name="T6" fmla="*/ 124 w 129"/>
              <a:gd name="T7" fmla="*/ 553 h 568"/>
              <a:gd name="T8" fmla="*/ 3 w 129"/>
              <a:gd name="T9" fmla="*/ 313 h 568"/>
              <a:gd name="T10" fmla="*/ 2 w 129"/>
              <a:gd name="T11" fmla="*/ 314 h 568"/>
              <a:gd name="T12" fmla="*/ 3 w 129"/>
              <a:gd name="T13" fmla="*/ 314 h 568"/>
              <a:gd name="T14" fmla="*/ 2 w 129"/>
              <a:gd name="T15" fmla="*/ 314 h 568"/>
              <a:gd name="T16" fmla="*/ 0 w 129"/>
              <a:gd name="T17" fmla="*/ 315 h 568"/>
              <a:gd name="T18" fmla="*/ 129 w 129"/>
              <a:gd name="T19" fmla="*/ 568 h 568"/>
              <a:gd name="T20" fmla="*/ 43 w 129"/>
              <a:gd name="T21" fmla="*/ 0 h 568"/>
              <a:gd name="T22" fmla="*/ 0 w 129"/>
              <a:gd name="T23" fmla="*/ 314 h 568"/>
              <a:gd name="T24" fmla="*/ 0 w 129"/>
              <a:gd name="T25" fmla="*/ 315 h 568"/>
              <a:gd name="T26" fmla="*/ 2 w 129"/>
              <a:gd name="T27" fmla="*/ 314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9" h="568">
                <a:moveTo>
                  <a:pt x="2" y="314"/>
                </a:moveTo>
                <a:lnTo>
                  <a:pt x="3" y="314"/>
                </a:lnTo>
                <a:lnTo>
                  <a:pt x="43" y="19"/>
                </a:lnTo>
                <a:lnTo>
                  <a:pt x="124" y="553"/>
                </a:lnTo>
                <a:lnTo>
                  <a:pt x="3" y="313"/>
                </a:lnTo>
                <a:lnTo>
                  <a:pt x="2" y="314"/>
                </a:lnTo>
                <a:lnTo>
                  <a:pt x="3" y="314"/>
                </a:lnTo>
                <a:lnTo>
                  <a:pt x="2" y="314"/>
                </a:lnTo>
                <a:lnTo>
                  <a:pt x="0" y="315"/>
                </a:lnTo>
                <a:lnTo>
                  <a:pt x="129" y="568"/>
                </a:lnTo>
                <a:lnTo>
                  <a:pt x="43" y="0"/>
                </a:lnTo>
                <a:lnTo>
                  <a:pt x="0" y="314"/>
                </a:lnTo>
                <a:lnTo>
                  <a:pt x="0" y="315"/>
                </a:lnTo>
                <a:lnTo>
                  <a:pt x="2" y="314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6" name="Freeform 26"/>
          <p:cNvSpPr>
            <a:spLocks/>
          </p:cNvSpPr>
          <p:nvPr/>
        </p:nvSpPr>
        <p:spPr bwMode="auto">
          <a:xfrm flipH="1">
            <a:off x="405772" y="474647"/>
            <a:ext cx="161691" cy="657178"/>
          </a:xfrm>
          <a:custGeom>
            <a:avLst/>
            <a:gdLst>
              <a:gd name="T0" fmla="*/ 2 w 129"/>
              <a:gd name="T1" fmla="*/ 314 h 568"/>
              <a:gd name="T2" fmla="*/ 3 w 129"/>
              <a:gd name="T3" fmla="*/ 314 h 568"/>
              <a:gd name="T4" fmla="*/ 43 w 129"/>
              <a:gd name="T5" fmla="*/ 19 h 568"/>
              <a:gd name="T6" fmla="*/ 124 w 129"/>
              <a:gd name="T7" fmla="*/ 553 h 568"/>
              <a:gd name="T8" fmla="*/ 3 w 129"/>
              <a:gd name="T9" fmla="*/ 313 h 568"/>
              <a:gd name="T10" fmla="*/ 2 w 129"/>
              <a:gd name="T11" fmla="*/ 314 h 568"/>
              <a:gd name="T12" fmla="*/ 3 w 129"/>
              <a:gd name="T13" fmla="*/ 314 h 568"/>
              <a:gd name="T14" fmla="*/ 2 w 129"/>
              <a:gd name="T15" fmla="*/ 314 h 568"/>
              <a:gd name="T16" fmla="*/ 0 w 129"/>
              <a:gd name="T17" fmla="*/ 315 h 568"/>
              <a:gd name="T18" fmla="*/ 129 w 129"/>
              <a:gd name="T19" fmla="*/ 568 h 568"/>
              <a:gd name="T20" fmla="*/ 43 w 129"/>
              <a:gd name="T21" fmla="*/ 0 h 568"/>
              <a:gd name="T22" fmla="*/ 0 w 129"/>
              <a:gd name="T23" fmla="*/ 314 h 568"/>
              <a:gd name="T24" fmla="*/ 0 w 129"/>
              <a:gd name="T25" fmla="*/ 315 h 568"/>
              <a:gd name="T26" fmla="*/ 2 w 129"/>
              <a:gd name="T27" fmla="*/ 314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9" h="568">
                <a:moveTo>
                  <a:pt x="2" y="314"/>
                </a:moveTo>
                <a:lnTo>
                  <a:pt x="3" y="314"/>
                </a:lnTo>
                <a:lnTo>
                  <a:pt x="43" y="19"/>
                </a:lnTo>
                <a:lnTo>
                  <a:pt x="124" y="553"/>
                </a:lnTo>
                <a:lnTo>
                  <a:pt x="3" y="313"/>
                </a:lnTo>
                <a:lnTo>
                  <a:pt x="2" y="314"/>
                </a:lnTo>
                <a:lnTo>
                  <a:pt x="3" y="314"/>
                </a:lnTo>
                <a:lnTo>
                  <a:pt x="2" y="314"/>
                </a:lnTo>
                <a:lnTo>
                  <a:pt x="0" y="315"/>
                </a:lnTo>
                <a:lnTo>
                  <a:pt x="129" y="568"/>
                </a:lnTo>
                <a:lnTo>
                  <a:pt x="43" y="0"/>
                </a:lnTo>
                <a:lnTo>
                  <a:pt x="0" y="314"/>
                </a:lnTo>
                <a:lnTo>
                  <a:pt x="0" y="315"/>
                </a:lnTo>
                <a:lnTo>
                  <a:pt x="2" y="314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7" name="Freeform 27"/>
          <p:cNvSpPr>
            <a:spLocks/>
          </p:cNvSpPr>
          <p:nvPr/>
        </p:nvSpPr>
        <p:spPr bwMode="auto">
          <a:xfrm flipH="1">
            <a:off x="-99358" y="345062"/>
            <a:ext cx="510141" cy="1152373"/>
          </a:xfrm>
          <a:custGeom>
            <a:avLst/>
            <a:gdLst>
              <a:gd name="T0" fmla="*/ 252 w 407"/>
              <a:gd name="T1" fmla="*/ 6 h 996"/>
              <a:gd name="T2" fmla="*/ 251 w 407"/>
              <a:gd name="T3" fmla="*/ 5 h 996"/>
              <a:gd name="T4" fmla="*/ 0 w 407"/>
              <a:gd name="T5" fmla="*/ 673 h 996"/>
              <a:gd name="T6" fmla="*/ 407 w 407"/>
              <a:gd name="T7" fmla="*/ 996 h 996"/>
              <a:gd name="T8" fmla="*/ 253 w 407"/>
              <a:gd name="T9" fmla="*/ 0 h 996"/>
              <a:gd name="T10" fmla="*/ 251 w 407"/>
              <a:gd name="T11" fmla="*/ 5 h 996"/>
              <a:gd name="T12" fmla="*/ 252 w 407"/>
              <a:gd name="T13" fmla="*/ 6 h 996"/>
              <a:gd name="T14" fmla="*/ 251 w 407"/>
              <a:gd name="T15" fmla="*/ 6 h 996"/>
              <a:gd name="T16" fmla="*/ 403 w 407"/>
              <a:gd name="T17" fmla="*/ 989 h 996"/>
              <a:gd name="T18" fmla="*/ 4 w 407"/>
              <a:gd name="T19" fmla="*/ 673 h 996"/>
              <a:gd name="T20" fmla="*/ 253 w 407"/>
              <a:gd name="T21" fmla="*/ 6 h 996"/>
              <a:gd name="T22" fmla="*/ 252 w 407"/>
              <a:gd name="T23" fmla="*/ 6 h 996"/>
              <a:gd name="T24" fmla="*/ 251 w 407"/>
              <a:gd name="T25" fmla="*/ 6 h 996"/>
              <a:gd name="T26" fmla="*/ 252 w 407"/>
              <a:gd name="T27" fmla="*/ 6 h 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07" h="996">
                <a:moveTo>
                  <a:pt x="252" y="6"/>
                </a:moveTo>
                <a:lnTo>
                  <a:pt x="251" y="5"/>
                </a:lnTo>
                <a:lnTo>
                  <a:pt x="0" y="673"/>
                </a:lnTo>
                <a:lnTo>
                  <a:pt x="407" y="996"/>
                </a:lnTo>
                <a:lnTo>
                  <a:pt x="253" y="0"/>
                </a:lnTo>
                <a:lnTo>
                  <a:pt x="251" y="5"/>
                </a:lnTo>
                <a:lnTo>
                  <a:pt x="252" y="6"/>
                </a:lnTo>
                <a:lnTo>
                  <a:pt x="251" y="6"/>
                </a:lnTo>
                <a:lnTo>
                  <a:pt x="403" y="989"/>
                </a:lnTo>
                <a:lnTo>
                  <a:pt x="4" y="673"/>
                </a:lnTo>
                <a:lnTo>
                  <a:pt x="253" y="6"/>
                </a:lnTo>
                <a:lnTo>
                  <a:pt x="252" y="6"/>
                </a:lnTo>
                <a:lnTo>
                  <a:pt x="251" y="6"/>
                </a:lnTo>
                <a:lnTo>
                  <a:pt x="252" y="6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8" name="Freeform 28"/>
          <p:cNvSpPr>
            <a:spLocks/>
          </p:cNvSpPr>
          <p:nvPr/>
        </p:nvSpPr>
        <p:spPr bwMode="auto">
          <a:xfrm flipH="1">
            <a:off x="-99358" y="345062"/>
            <a:ext cx="510141" cy="1152373"/>
          </a:xfrm>
          <a:custGeom>
            <a:avLst/>
            <a:gdLst>
              <a:gd name="T0" fmla="*/ 252 w 407"/>
              <a:gd name="T1" fmla="*/ 6 h 996"/>
              <a:gd name="T2" fmla="*/ 251 w 407"/>
              <a:gd name="T3" fmla="*/ 5 h 996"/>
              <a:gd name="T4" fmla="*/ 0 w 407"/>
              <a:gd name="T5" fmla="*/ 673 h 996"/>
              <a:gd name="T6" fmla="*/ 407 w 407"/>
              <a:gd name="T7" fmla="*/ 996 h 996"/>
              <a:gd name="T8" fmla="*/ 253 w 407"/>
              <a:gd name="T9" fmla="*/ 0 h 996"/>
              <a:gd name="T10" fmla="*/ 251 w 407"/>
              <a:gd name="T11" fmla="*/ 5 h 996"/>
              <a:gd name="T12" fmla="*/ 252 w 407"/>
              <a:gd name="T13" fmla="*/ 6 h 996"/>
              <a:gd name="T14" fmla="*/ 251 w 407"/>
              <a:gd name="T15" fmla="*/ 6 h 996"/>
              <a:gd name="T16" fmla="*/ 403 w 407"/>
              <a:gd name="T17" fmla="*/ 989 h 996"/>
              <a:gd name="T18" fmla="*/ 4 w 407"/>
              <a:gd name="T19" fmla="*/ 673 h 996"/>
              <a:gd name="T20" fmla="*/ 253 w 407"/>
              <a:gd name="T21" fmla="*/ 6 h 996"/>
              <a:gd name="T22" fmla="*/ 252 w 407"/>
              <a:gd name="T23" fmla="*/ 6 h 996"/>
              <a:gd name="T24" fmla="*/ 251 w 407"/>
              <a:gd name="T25" fmla="*/ 6 h 996"/>
              <a:gd name="T26" fmla="*/ 252 w 407"/>
              <a:gd name="T27" fmla="*/ 6 h 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07" h="996">
                <a:moveTo>
                  <a:pt x="252" y="6"/>
                </a:moveTo>
                <a:lnTo>
                  <a:pt x="251" y="5"/>
                </a:lnTo>
                <a:lnTo>
                  <a:pt x="0" y="673"/>
                </a:lnTo>
                <a:lnTo>
                  <a:pt x="407" y="996"/>
                </a:lnTo>
                <a:lnTo>
                  <a:pt x="253" y="0"/>
                </a:lnTo>
                <a:lnTo>
                  <a:pt x="251" y="5"/>
                </a:lnTo>
                <a:lnTo>
                  <a:pt x="252" y="6"/>
                </a:lnTo>
                <a:lnTo>
                  <a:pt x="251" y="6"/>
                </a:lnTo>
                <a:lnTo>
                  <a:pt x="403" y="989"/>
                </a:lnTo>
                <a:lnTo>
                  <a:pt x="4" y="673"/>
                </a:lnTo>
                <a:lnTo>
                  <a:pt x="253" y="6"/>
                </a:lnTo>
                <a:lnTo>
                  <a:pt x="252" y="6"/>
                </a:lnTo>
                <a:lnTo>
                  <a:pt x="251" y="6"/>
                </a:lnTo>
                <a:lnTo>
                  <a:pt x="252" y="6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55" name="Freeform 45"/>
          <p:cNvSpPr>
            <a:spLocks/>
          </p:cNvSpPr>
          <p:nvPr/>
        </p:nvSpPr>
        <p:spPr bwMode="auto">
          <a:xfrm flipH="1">
            <a:off x="92414" y="1117939"/>
            <a:ext cx="475046" cy="775190"/>
          </a:xfrm>
          <a:custGeom>
            <a:avLst/>
            <a:gdLst>
              <a:gd name="T0" fmla="*/ 127 w 379"/>
              <a:gd name="T1" fmla="*/ 5 h 670"/>
              <a:gd name="T2" fmla="*/ 126 w 379"/>
              <a:gd name="T3" fmla="*/ 5 h 670"/>
              <a:gd name="T4" fmla="*/ 375 w 379"/>
              <a:gd name="T5" fmla="*/ 612 h 670"/>
              <a:gd name="T6" fmla="*/ 3 w 379"/>
              <a:gd name="T7" fmla="*/ 667 h 670"/>
              <a:gd name="T8" fmla="*/ 128 w 379"/>
              <a:gd name="T9" fmla="*/ 5 h 670"/>
              <a:gd name="T10" fmla="*/ 127 w 379"/>
              <a:gd name="T11" fmla="*/ 5 h 670"/>
              <a:gd name="T12" fmla="*/ 126 w 379"/>
              <a:gd name="T13" fmla="*/ 5 h 670"/>
              <a:gd name="T14" fmla="*/ 127 w 379"/>
              <a:gd name="T15" fmla="*/ 5 h 670"/>
              <a:gd name="T16" fmla="*/ 126 w 379"/>
              <a:gd name="T17" fmla="*/ 5 h 670"/>
              <a:gd name="T18" fmla="*/ 0 w 379"/>
              <a:gd name="T19" fmla="*/ 670 h 670"/>
              <a:gd name="T20" fmla="*/ 379 w 379"/>
              <a:gd name="T21" fmla="*/ 614 h 670"/>
              <a:gd name="T22" fmla="*/ 126 w 379"/>
              <a:gd name="T23" fmla="*/ 0 h 670"/>
              <a:gd name="T24" fmla="*/ 126 w 379"/>
              <a:gd name="T25" fmla="*/ 5 h 670"/>
              <a:gd name="T26" fmla="*/ 127 w 379"/>
              <a:gd name="T27" fmla="*/ 5 h 6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79" h="670">
                <a:moveTo>
                  <a:pt x="127" y="5"/>
                </a:moveTo>
                <a:lnTo>
                  <a:pt x="126" y="5"/>
                </a:lnTo>
                <a:lnTo>
                  <a:pt x="375" y="612"/>
                </a:lnTo>
                <a:lnTo>
                  <a:pt x="3" y="667"/>
                </a:lnTo>
                <a:lnTo>
                  <a:pt x="128" y="5"/>
                </a:lnTo>
                <a:lnTo>
                  <a:pt x="127" y="5"/>
                </a:lnTo>
                <a:lnTo>
                  <a:pt x="126" y="5"/>
                </a:lnTo>
                <a:lnTo>
                  <a:pt x="127" y="5"/>
                </a:lnTo>
                <a:lnTo>
                  <a:pt x="126" y="5"/>
                </a:lnTo>
                <a:lnTo>
                  <a:pt x="0" y="670"/>
                </a:lnTo>
                <a:lnTo>
                  <a:pt x="379" y="614"/>
                </a:lnTo>
                <a:lnTo>
                  <a:pt x="126" y="0"/>
                </a:lnTo>
                <a:lnTo>
                  <a:pt x="126" y="5"/>
                </a:lnTo>
                <a:lnTo>
                  <a:pt x="127" y="5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56" name="Freeform 46"/>
          <p:cNvSpPr>
            <a:spLocks/>
          </p:cNvSpPr>
          <p:nvPr/>
        </p:nvSpPr>
        <p:spPr bwMode="auto">
          <a:xfrm flipH="1">
            <a:off x="92414" y="1117939"/>
            <a:ext cx="475046" cy="775190"/>
          </a:xfrm>
          <a:custGeom>
            <a:avLst/>
            <a:gdLst>
              <a:gd name="T0" fmla="*/ 127 w 379"/>
              <a:gd name="T1" fmla="*/ 5 h 670"/>
              <a:gd name="T2" fmla="*/ 126 w 379"/>
              <a:gd name="T3" fmla="*/ 5 h 670"/>
              <a:gd name="T4" fmla="*/ 375 w 379"/>
              <a:gd name="T5" fmla="*/ 612 h 670"/>
              <a:gd name="T6" fmla="*/ 3 w 379"/>
              <a:gd name="T7" fmla="*/ 667 h 670"/>
              <a:gd name="T8" fmla="*/ 128 w 379"/>
              <a:gd name="T9" fmla="*/ 5 h 670"/>
              <a:gd name="T10" fmla="*/ 127 w 379"/>
              <a:gd name="T11" fmla="*/ 5 h 670"/>
              <a:gd name="T12" fmla="*/ 126 w 379"/>
              <a:gd name="T13" fmla="*/ 5 h 670"/>
              <a:gd name="T14" fmla="*/ 127 w 379"/>
              <a:gd name="T15" fmla="*/ 5 h 670"/>
              <a:gd name="T16" fmla="*/ 126 w 379"/>
              <a:gd name="T17" fmla="*/ 5 h 670"/>
              <a:gd name="T18" fmla="*/ 0 w 379"/>
              <a:gd name="T19" fmla="*/ 670 h 670"/>
              <a:gd name="T20" fmla="*/ 379 w 379"/>
              <a:gd name="T21" fmla="*/ 614 h 670"/>
              <a:gd name="T22" fmla="*/ 126 w 379"/>
              <a:gd name="T23" fmla="*/ 0 h 670"/>
              <a:gd name="T24" fmla="*/ 126 w 379"/>
              <a:gd name="T25" fmla="*/ 5 h 670"/>
              <a:gd name="T26" fmla="*/ 127 w 379"/>
              <a:gd name="T27" fmla="*/ 5 h 6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79" h="670">
                <a:moveTo>
                  <a:pt x="127" y="5"/>
                </a:moveTo>
                <a:lnTo>
                  <a:pt x="126" y="5"/>
                </a:lnTo>
                <a:lnTo>
                  <a:pt x="375" y="612"/>
                </a:lnTo>
                <a:lnTo>
                  <a:pt x="3" y="667"/>
                </a:lnTo>
                <a:lnTo>
                  <a:pt x="128" y="5"/>
                </a:lnTo>
                <a:lnTo>
                  <a:pt x="127" y="5"/>
                </a:lnTo>
                <a:lnTo>
                  <a:pt x="126" y="5"/>
                </a:lnTo>
                <a:lnTo>
                  <a:pt x="127" y="5"/>
                </a:lnTo>
                <a:lnTo>
                  <a:pt x="126" y="5"/>
                </a:lnTo>
                <a:lnTo>
                  <a:pt x="0" y="670"/>
                </a:lnTo>
                <a:lnTo>
                  <a:pt x="379" y="614"/>
                </a:lnTo>
                <a:lnTo>
                  <a:pt x="126" y="0"/>
                </a:lnTo>
                <a:lnTo>
                  <a:pt x="126" y="5"/>
                </a:lnTo>
                <a:lnTo>
                  <a:pt x="127" y="5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57" name="Freeform 47"/>
          <p:cNvSpPr>
            <a:spLocks/>
          </p:cNvSpPr>
          <p:nvPr/>
        </p:nvSpPr>
        <p:spPr bwMode="auto">
          <a:xfrm flipH="1">
            <a:off x="563702" y="837947"/>
            <a:ext cx="1561758" cy="1055185"/>
          </a:xfrm>
          <a:custGeom>
            <a:avLst/>
            <a:gdLst>
              <a:gd name="T0" fmla="*/ 1243 w 1246"/>
              <a:gd name="T1" fmla="*/ 0 h 912"/>
              <a:gd name="T2" fmla="*/ 1243 w 1246"/>
              <a:gd name="T3" fmla="*/ 909 h 912"/>
              <a:gd name="T4" fmla="*/ 522 w 1246"/>
              <a:gd name="T5" fmla="*/ 718 h 912"/>
              <a:gd name="T6" fmla="*/ 0 w 1246"/>
              <a:gd name="T7" fmla="*/ 764 h 912"/>
              <a:gd name="T8" fmla="*/ 0 w 1246"/>
              <a:gd name="T9" fmla="*/ 766 h 912"/>
              <a:gd name="T10" fmla="*/ 522 w 1246"/>
              <a:gd name="T11" fmla="*/ 721 h 912"/>
              <a:gd name="T12" fmla="*/ 1246 w 1246"/>
              <a:gd name="T13" fmla="*/ 912 h 912"/>
              <a:gd name="T14" fmla="*/ 1246 w 1246"/>
              <a:gd name="T15" fmla="*/ 0 h 912"/>
              <a:gd name="T16" fmla="*/ 1243 w 1246"/>
              <a:gd name="T17" fmla="*/ 0 h 912"/>
              <a:gd name="T18" fmla="*/ 1243 w 1246"/>
              <a:gd name="T19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46" h="912">
                <a:moveTo>
                  <a:pt x="1243" y="0"/>
                </a:moveTo>
                <a:lnTo>
                  <a:pt x="1243" y="909"/>
                </a:lnTo>
                <a:lnTo>
                  <a:pt x="522" y="718"/>
                </a:lnTo>
                <a:lnTo>
                  <a:pt x="0" y="764"/>
                </a:lnTo>
                <a:lnTo>
                  <a:pt x="0" y="766"/>
                </a:lnTo>
                <a:lnTo>
                  <a:pt x="522" y="721"/>
                </a:lnTo>
                <a:lnTo>
                  <a:pt x="1246" y="912"/>
                </a:lnTo>
                <a:lnTo>
                  <a:pt x="1246" y="0"/>
                </a:lnTo>
                <a:lnTo>
                  <a:pt x="1243" y="0"/>
                </a:lnTo>
                <a:lnTo>
                  <a:pt x="1243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58" name="Freeform 48"/>
          <p:cNvSpPr>
            <a:spLocks/>
          </p:cNvSpPr>
          <p:nvPr/>
        </p:nvSpPr>
        <p:spPr bwMode="auto">
          <a:xfrm flipH="1">
            <a:off x="563702" y="837947"/>
            <a:ext cx="1561758" cy="1055185"/>
          </a:xfrm>
          <a:custGeom>
            <a:avLst/>
            <a:gdLst>
              <a:gd name="T0" fmla="*/ 1243 w 1246"/>
              <a:gd name="T1" fmla="*/ 0 h 912"/>
              <a:gd name="T2" fmla="*/ 1243 w 1246"/>
              <a:gd name="T3" fmla="*/ 909 h 912"/>
              <a:gd name="T4" fmla="*/ 522 w 1246"/>
              <a:gd name="T5" fmla="*/ 718 h 912"/>
              <a:gd name="T6" fmla="*/ 0 w 1246"/>
              <a:gd name="T7" fmla="*/ 764 h 912"/>
              <a:gd name="T8" fmla="*/ 0 w 1246"/>
              <a:gd name="T9" fmla="*/ 766 h 912"/>
              <a:gd name="T10" fmla="*/ 522 w 1246"/>
              <a:gd name="T11" fmla="*/ 721 h 912"/>
              <a:gd name="T12" fmla="*/ 1246 w 1246"/>
              <a:gd name="T13" fmla="*/ 912 h 912"/>
              <a:gd name="T14" fmla="*/ 1246 w 1246"/>
              <a:gd name="T15" fmla="*/ 0 h 912"/>
              <a:gd name="T16" fmla="*/ 1243 w 1246"/>
              <a:gd name="T17" fmla="*/ 0 h 912"/>
              <a:gd name="T18" fmla="*/ 1243 w 1246"/>
              <a:gd name="T19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46" h="912">
                <a:moveTo>
                  <a:pt x="1243" y="0"/>
                </a:moveTo>
                <a:lnTo>
                  <a:pt x="1243" y="909"/>
                </a:lnTo>
                <a:lnTo>
                  <a:pt x="522" y="718"/>
                </a:lnTo>
                <a:lnTo>
                  <a:pt x="0" y="764"/>
                </a:lnTo>
                <a:lnTo>
                  <a:pt x="0" y="766"/>
                </a:lnTo>
                <a:lnTo>
                  <a:pt x="522" y="721"/>
                </a:lnTo>
                <a:lnTo>
                  <a:pt x="1246" y="912"/>
                </a:lnTo>
                <a:lnTo>
                  <a:pt x="1246" y="0"/>
                </a:lnTo>
                <a:lnTo>
                  <a:pt x="1243" y="0"/>
                </a:lnTo>
                <a:lnTo>
                  <a:pt x="1243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84" name="Freeform 74"/>
          <p:cNvSpPr>
            <a:spLocks/>
          </p:cNvSpPr>
          <p:nvPr/>
        </p:nvSpPr>
        <p:spPr bwMode="auto">
          <a:xfrm flipH="1">
            <a:off x="48545" y="1670985"/>
            <a:ext cx="1425136" cy="526436"/>
          </a:xfrm>
          <a:custGeom>
            <a:avLst/>
            <a:gdLst>
              <a:gd name="T0" fmla="*/ 0 w 1137"/>
              <a:gd name="T1" fmla="*/ 0 h 455"/>
              <a:gd name="T2" fmla="*/ 0 w 1137"/>
              <a:gd name="T3" fmla="*/ 455 h 455"/>
              <a:gd name="T4" fmla="*/ 725 w 1137"/>
              <a:gd name="T5" fmla="*/ 192 h 455"/>
              <a:gd name="T6" fmla="*/ 1137 w 1137"/>
              <a:gd name="T7" fmla="*/ 435 h 455"/>
              <a:gd name="T8" fmla="*/ 1101 w 1137"/>
              <a:gd name="T9" fmla="*/ 135 h 455"/>
              <a:gd name="T10" fmla="*/ 1099 w 1137"/>
              <a:gd name="T11" fmla="*/ 135 h 455"/>
              <a:gd name="T12" fmla="*/ 1133 w 1137"/>
              <a:gd name="T13" fmla="*/ 430 h 455"/>
              <a:gd name="T14" fmla="*/ 725 w 1137"/>
              <a:gd name="T15" fmla="*/ 189 h 455"/>
              <a:gd name="T16" fmla="*/ 3 w 1137"/>
              <a:gd name="T17" fmla="*/ 451 h 455"/>
              <a:gd name="T18" fmla="*/ 3 w 1137"/>
              <a:gd name="T19" fmla="*/ 0 h 455"/>
              <a:gd name="T20" fmla="*/ 0 w 1137"/>
              <a:gd name="T21" fmla="*/ 0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37" h="455">
                <a:moveTo>
                  <a:pt x="0" y="0"/>
                </a:moveTo>
                <a:lnTo>
                  <a:pt x="0" y="455"/>
                </a:lnTo>
                <a:lnTo>
                  <a:pt x="725" y="192"/>
                </a:lnTo>
                <a:lnTo>
                  <a:pt x="1137" y="435"/>
                </a:lnTo>
                <a:lnTo>
                  <a:pt x="1101" y="135"/>
                </a:lnTo>
                <a:lnTo>
                  <a:pt x="1099" y="135"/>
                </a:lnTo>
                <a:lnTo>
                  <a:pt x="1133" y="430"/>
                </a:lnTo>
                <a:lnTo>
                  <a:pt x="725" y="189"/>
                </a:lnTo>
                <a:lnTo>
                  <a:pt x="3" y="4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85" name="Freeform 75"/>
          <p:cNvSpPr>
            <a:spLocks/>
          </p:cNvSpPr>
          <p:nvPr/>
        </p:nvSpPr>
        <p:spPr bwMode="auto">
          <a:xfrm flipH="1">
            <a:off x="48545" y="1670985"/>
            <a:ext cx="1425136" cy="526436"/>
          </a:xfrm>
          <a:custGeom>
            <a:avLst/>
            <a:gdLst>
              <a:gd name="T0" fmla="*/ 0 w 1137"/>
              <a:gd name="T1" fmla="*/ 0 h 455"/>
              <a:gd name="T2" fmla="*/ 0 w 1137"/>
              <a:gd name="T3" fmla="*/ 455 h 455"/>
              <a:gd name="T4" fmla="*/ 725 w 1137"/>
              <a:gd name="T5" fmla="*/ 192 h 455"/>
              <a:gd name="T6" fmla="*/ 1137 w 1137"/>
              <a:gd name="T7" fmla="*/ 435 h 455"/>
              <a:gd name="T8" fmla="*/ 1101 w 1137"/>
              <a:gd name="T9" fmla="*/ 135 h 455"/>
              <a:gd name="T10" fmla="*/ 1099 w 1137"/>
              <a:gd name="T11" fmla="*/ 135 h 455"/>
              <a:gd name="T12" fmla="*/ 1133 w 1137"/>
              <a:gd name="T13" fmla="*/ 430 h 455"/>
              <a:gd name="T14" fmla="*/ 725 w 1137"/>
              <a:gd name="T15" fmla="*/ 189 h 455"/>
              <a:gd name="T16" fmla="*/ 3 w 1137"/>
              <a:gd name="T17" fmla="*/ 451 h 455"/>
              <a:gd name="T18" fmla="*/ 3 w 1137"/>
              <a:gd name="T19" fmla="*/ 0 h 455"/>
              <a:gd name="T20" fmla="*/ 0 w 1137"/>
              <a:gd name="T21" fmla="*/ 0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37" h="455">
                <a:moveTo>
                  <a:pt x="0" y="0"/>
                </a:moveTo>
                <a:lnTo>
                  <a:pt x="0" y="455"/>
                </a:lnTo>
                <a:lnTo>
                  <a:pt x="725" y="192"/>
                </a:lnTo>
                <a:lnTo>
                  <a:pt x="1137" y="435"/>
                </a:lnTo>
                <a:lnTo>
                  <a:pt x="1101" y="135"/>
                </a:lnTo>
                <a:lnTo>
                  <a:pt x="1099" y="135"/>
                </a:lnTo>
                <a:lnTo>
                  <a:pt x="1133" y="430"/>
                </a:lnTo>
                <a:lnTo>
                  <a:pt x="725" y="189"/>
                </a:lnTo>
                <a:lnTo>
                  <a:pt x="3" y="451"/>
                </a:lnTo>
                <a:lnTo>
                  <a:pt x="3" y="0"/>
                </a:lnTo>
                <a:lnTo>
                  <a:pt x="0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86" name="Freeform 76"/>
          <p:cNvSpPr>
            <a:spLocks/>
          </p:cNvSpPr>
          <p:nvPr/>
        </p:nvSpPr>
        <p:spPr bwMode="auto">
          <a:xfrm flipH="1">
            <a:off x="1469922" y="2193950"/>
            <a:ext cx="412373" cy="364456"/>
          </a:xfrm>
          <a:custGeom>
            <a:avLst/>
            <a:gdLst>
              <a:gd name="T0" fmla="*/ 2 w 329"/>
              <a:gd name="T1" fmla="*/ 315 h 315"/>
              <a:gd name="T2" fmla="*/ 329 w 329"/>
              <a:gd name="T3" fmla="*/ 2 h 315"/>
              <a:gd name="T4" fmla="*/ 327 w 329"/>
              <a:gd name="T5" fmla="*/ 0 h 315"/>
              <a:gd name="T6" fmla="*/ 0 w 329"/>
              <a:gd name="T7" fmla="*/ 313 h 315"/>
              <a:gd name="T8" fmla="*/ 2 w 329"/>
              <a:gd name="T9" fmla="*/ 31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9" h="315">
                <a:moveTo>
                  <a:pt x="2" y="315"/>
                </a:moveTo>
                <a:lnTo>
                  <a:pt x="329" y="2"/>
                </a:lnTo>
                <a:lnTo>
                  <a:pt x="327" y="0"/>
                </a:lnTo>
                <a:lnTo>
                  <a:pt x="0" y="313"/>
                </a:lnTo>
                <a:lnTo>
                  <a:pt x="2" y="315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87" name="Freeform 77"/>
          <p:cNvSpPr>
            <a:spLocks/>
          </p:cNvSpPr>
          <p:nvPr/>
        </p:nvSpPr>
        <p:spPr bwMode="auto">
          <a:xfrm flipH="1">
            <a:off x="1469922" y="2193950"/>
            <a:ext cx="412373" cy="364456"/>
          </a:xfrm>
          <a:custGeom>
            <a:avLst/>
            <a:gdLst>
              <a:gd name="T0" fmla="*/ 2 w 329"/>
              <a:gd name="T1" fmla="*/ 315 h 315"/>
              <a:gd name="T2" fmla="*/ 329 w 329"/>
              <a:gd name="T3" fmla="*/ 2 h 315"/>
              <a:gd name="T4" fmla="*/ 327 w 329"/>
              <a:gd name="T5" fmla="*/ 0 h 315"/>
              <a:gd name="T6" fmla="*/ 0 w 329"/>
              <a:gd name="T7" fmla="*/ 313 h 315"/>
              <a:gd name="T8" fmla="*/ 2 w 329"/>
              <a:gd name="T9" fmla="*/ 31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9" h="315">
                <a:moveTo>
                  <a:pt x="2" y="315"/>
                </a:moveTo>
                <a:lnTo>
                  <a:pt x="329" y="2"/>
                </a:lnTo>
                <a:lnTo>
                  <a:pt x="327" y="0"/>
                </a:lnTo>
                <a:lnTo>
                  <a:pt x="0" y="313"/>
                </a:lnTo>
                <a:lnTo>
                  <a:pt x="2" y="315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91" name="Oval 81"/>
          <p:cNvSpPr>
            <a:spLocks noChangeArrowheads="1"/>
          </p:cNvSpPr>
          <p:nvPr/>
        </p:nvSpPr>
        <p:spPr bwMode="auto">
          <a:xfrm flipH="1">
            <a:off x="2937673" y="310353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92" name="Oval 82"/>
          <p:cNvSpPr>
            <a:spLocks noChangeArrowheads="1"/>
          </p:cNvSpPr>
          <p:nvPr/>
        </p:nvSpPr>
        <p:spPr bwMode="auto">
          <a:xfrm flipH="1">
            <a:off x="2828625" y="1451156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93" name="Oval 83"/>
          <p:cNvSpPr>
            <a:spLocks noChangeArrowheads="1"/>
          </p:cNvSpPr>
          <p:nvPr/>
        </p:nvSpPr>
        <p:spPr bwMode="auto">
          <a:xfrm flipH="1">
            <a:off x="1855978" y="1382893"/>
            <a:ext cx="48883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94" name="Oval 84"/>
          <p:cNvSpPr>
            <a:spLocks noChangeArrowheads="1"/>
          </p:cNvSpPr>
          <p:nvPr/>
        </p:nvSpPr>
        <p:spPr bwMode="auto">
          <a:xfrm flipH="1">
            <a:off x="539889" y="815961"/>
            <a:ext cx="48883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95" name="Oval 85"/>
          <p:cNvSpPr>
            <a:spLocks noChangeArrowheads="1"/>
          </p:cNvSpPr>
          <p:nvPr/>
        </p:nvSpPr>
        <p:spPr bwMode="auto">
          <a:xfrm flipH="1">
            <a:off x="853241" y="287212"/>
            <a:ext cx="50137" cy="45124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96" name="Oval 86"/>
          <p:cNvSpPr>
            <a:spLocks noChangeArrowheads="1"/>
          </p:cNvSpPr>
          <p:nvPr/>
        </p:nvSpPr>
        <p:spPr bwMode="auto">
          <a:xfrm flipH="1">
            <a:off x="487242" y="463077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97" name="Oval 87"/>
          <p:cNvSpPr>
            <a:spLocks noChangeArrowheads="1"/>
          </p:cNvSpPr>
          <p:nvPr/>
        </p:nvSpPr>
        <p:spPr bwMode="auto">
          <a:xfrm flipH="1">
            <a:off x="339339" y="-180216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98" name="Oval 88"/>
          <p:cNvSpPr>
            <a:spLocks noChangeArrowheads="1"/>
          </p:cNvSpPr>
          <p:nvPr/>
        </p:nvSpPr>
        <p:spPr bwMode="auto">
          <a:xfrm flipH="1">
            <a:off x="68600" y="328864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08" name="Oval 98"/>
          <p:cNvSpPr>
            <a:spLocks noChangeArrowheads="1"/>
          </p:cNvSpPr>
          <p:nvPr/>
        </p:nvSpPr>
        <p:spPr bwMode="auto">
          <a:xfrm flipH="1">
            <a:off x="25989" y="2148828"/>
            <a:ext cx="48883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10" name="Oval 100"/>
          <p:cNvSpPr>
            <a:spLocks noChangeArrowheads="1"/>
          </p:cNvSpPr>
          <p:nvPr/>
        </p:nvSpPr>
        <p:spPr bwMode="auto">
          <a:xfrm flipH="1">
            <a:off x="68600" y="1805198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19" name="Oval 109"/>
          <p:cNvSpPr>
            <a:spLocks noChangeArrowheads="1"/>
          </p:cNvSpPr>
          <p:nvPr/>
        </p:nvSpPr>
        <p:spPr bwMode="auto">
          <a:xfrm flipH="1">
            <a:off x="383213" y="1100583"/>
            <a:ext cx="48883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20" name="Oval 110"/>
          <p:cNvSpPr>
            <a:spLocks noChangeArrowheads="1"/>
          </p:cNvSpPr>
          <p:nvPr/>
        </p:nvSpPr>
        <p:spPr bwMode="auto">
          <a:xfrm flipH="1">
            <a:off x="539889" y="1869989"/>
            <a:ext cx="48883" cy="45124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21" name="Oval 111"/>
          <p:cNvSpPr>
            <a:spLocks noChangeArrowheads="1"/>
          </p:cNvSpPr>
          <p:nvPr/>
        </p:nvSpPr>
        <p:spPr bwMode="auto">
          <a:xfrm flipH="1">
            <a:off x="1446110" y="2170809"/>
            <a:ext cx="48883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22" name="Oval 112"/>
          <p:cNvSpPr>
            <a:spLocks noChangeArrowheads="1"/>
          </p:cNvSpPr>
          <p:nvPr/>
        </p:nvSpPr>
        <p:spPr bwMode="auto">
          <a:xfrm flipH="1">
            <a:off x="1446110" y="1647846"/>
            <a:ext cx="48883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23" name="Oval 113"/>
          <p:cNvSpPr>
            <a:spLocks noChangeArrowheads="1"/>
          </p:cNvSpPr>
          <p:nvPr/>
        </p:nvSpPr>
        <p:spPr bwMode="auto">
          <a:xfrm flipH="1">
            <a:off x="2099136" y="1704538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24" name="Oval 114"/>
          <p:cNvSpPr>
            <a:spLocks noChangeArrowheads="1"/>
          </p:cNvSpPr>
          <p:nvPr/>
        </p:nvSpPr>
        <p:spPr bwMode="auto">
          <a:xfrm flipH="1">
            <a:off x="1855978" y="2535266"/>
            <a:ext cx="48883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31" name="Oval 121"/>
          <p:cNvSpPr>
            <a:spLocks noChangeArrowheads="1"/>
          </p:cNvSpPr>
          <p:nvPr/>
        </p:nvSpPr>
        <p:spPr bwMode="auto">
          <a:xfrm flipH="1">
            <a:off x="2455110" y="-204514"/>
            <a:ext cx="48883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32" name="Oval 122"/>
          <p:cNvSpPr>
            <a:spLocks noChangeArrowheads="1"/>
          </p:cNvSpPr>
          <p:nvPr/>
        </p:nvSpPr>
        <p:spPr bwMode="auto">
          <a:xfrm flipH="1">
            <a:off x="1724364" y="389029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33" name="Oval 123"/>
          <p:cNvSpPr>
            <a:spLocks noChangeArrowheads="1"/>
          </p:cNvSpPr>
          <p:nvPr/>
        </p:nvSpPr>
        <p:spPr bwMode="auto">
          <a:xfrm flipH="1">
            <a:off x="1107684" y="-182530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34" name="Oval 124"/>
          <p:cNvSpPr>
            <a:spLocks noChangeArrowheads="1"/>
          </p:cNvSpPr>
          <p:nvPr/>
        </p:nvSpPr>
        <p:spPr bwMode="auto">
          <a:xfrm flipH="1">
            <a:off x="2937673" y="862242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35" name="Oval 125"/>
          <p:cNvSpPr>
            <a:spLocks noChangeArrowheads="1"/>
          </p:cNvSpPr>
          <p:nvPr/>
        </p:nvSpPr>
        <p:spPr bwMode="auto">
          <a:xfrm flipH="1">
            <a:off x="2290910" y="1292646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36" name="Oval 126"/>
          <p:cNvSpPr>
            <a:spLocks noChangeArrowheads="1"/>
          </p:cNvSpPr>
          <p:nvPr/>
        </p:nvSpPr>
        <p:spPr bwMode="auto">
          <a:xfrm flipH="1">
            <a:off x="3643347" y="513985"/>
            <a:ext cx="50137" cy="4628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38" name="Freeform 128"/>
          <p:cNvSpPr>
            <a:spLocks noEditPoints="1"/>
          </p:cNvSpPr>
          <p:nvPr/>
        </p:nvSpPr>
        <p:spPr bwMode="auto">
          <a:xfrm flipH="1">
            <a:off x="61080" y="331179"/>
            <a:ext cx="12534" cy="17356"/>
          </a:xfrm>
          <a:custGeom>
            <a:avLst/>
            <a:gdLst>
              <a:gd name="T0" fmla="*/ 9 w 10"/>
              <a:gd name="T1" fmla="*/ 13 h 15"/>
              <a:gd name="T2" fmla="*/ 6 w 10"/>
              <a:gd name="T3" fmla="*/ 13 h 15"/>
              <a:gd name="T4" fmla="*/ 7 w 10"/>
              <a:gd name="T5" fmla="*/ 15 h 15"/>
              <a:gd name="T6" fmla="*/ 10 w 10"/>
              <a:gd name="T7" fmla="*/ 15 h 15"/>
              <a:gd name="T8" fmla="*/ 9 w 10"/>
              <a:gd name="T9" fmla="*/ 13 h 15"/>
              <a:gd name="T10" fmla="*/ 2 w 10"/>
              <a:gd name="T11" fmla="*/ 0 h 15"/>
              <a:gd name="T12" fmla="*/ 0 w 10"/>
              <a:gd name="T13" fmla="*/ 1 h 15"/>
              <a:gd name="T14" fmla="*/ 1 w 10"/>
              <a:gd name="T15" fmla="*/ 4 h 15"/>
              <a:gd name="T16" fmla="*/ 3 w 10"/>
              <a:gd name="T17" fmla="*/ 2 h 15"/>
              <a:gd name="T18" fmla="*/ 2 w 10"/>
              <a:gd name="T19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" h="15">
                <a:moveTo>
                  <a:pt x="9" y="13"/>
                </a:moveTo>
                <a:lnTo>
                  <a:pt x="6" y="13"/>
                </a:lnTo>
                <a:lnTo>
                  <a:pt x="7" y="15"/>
                </a:lnTo>
                <a:lnTo>
                  <a:pt x="10" y="15"/>
                </a:lnTo>
                <a:lnTo>
                  <a:pt x="9" y="13"/>
                </a:lnTo>
                <a:close/>
                <a:moveTo>
                  <a:pt x="2" y="0"/>
                </a:moveTo>
                <a:lnTo>
                  <a:pt x="0" y="1"/>
                </a:lnTo>
                <a:lnTo>
                  <a:pt x="1" y="4"/>
                </a:lnTo>
                <a:lnTo>
                  <a:pt x="3" y="2"/>
                </a:lnTo>
                <a:lnTo>
                  <a:pt x="2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39" name="Freeform 129"/>
          <p:cNvSpPr>
            <a:spLocks noEditPoints="1"/>
          </p:cNvSpPr>
          <p:nvPr/>
        </p:nvSpPr>
        <p:spPr bwMode="auto">
          <a:xfrm flipH="1">
            <a:off x="61080" y="331179"/>
            <a:ext cx="12534" cy="17356"/>
          </a:xfrm>
          <a:custGeom>
            <a:avLst/>
            <a:gdLst>
              <a:gd name="T0" fmla="*/ 9 w 10"/>
              <a:gd name="T1" fmla="*/ 13 h 15"/>
              <a:gd name="T2" fmla="*/ 6 w 10"/>
              <a:gd name="T3" fmla="*/ 13 h 15"/>
              <a:gd name="T4" fmla="*/ 7 w 10"/>
              <a:gd name="T5" fmla="*/ 15 h 15"/>
              <a:gd name="T6" fmla="*/ 10 w 10"/>
              <a:gd name="T7" fmla="*/ 15 h 15"/>
              <a:gd name="T8" fmla="*/ 9 w 10"/>
              <a:gd name="T9" fmla="*/ 13 h 15"/>
              <a:gd name="T10" fmla="*/ 2 w 10"/>
              <a:gd name="T11" fmla="*/ 0 h 15"/>
              <a:gd name="T12" fmla="*/ 0 w 10"/>
              <a:gd name="T13" fmla="*/ 1 h 15"/>
              <a:gd name="T14" fmla="*/ 1 w 10"/>
              <a:gd name="T15" fmla="*/ 4 h 15"/>
              <a:gd name="T16" fmla="*/ 3 w 10"/>
              <a:gd name="T17" fmla="*/ 2 h 15"/>
              <a:gd name="T18" fmla="*/ 2 w 10"/>
              <a:gd name="T19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" h="15">
                <a:moveTo>
                  <a:pt x="9" y="13"/>
                </a:moveTo>
                <a:lnTo>
                  <a:pt x="6" y="13"/>
                </a:lnTo>
                <a:lnTo>
                  <a:pt x="7" y="15"/>
                </a:lnTo>
                <a:lnTo>
                  <a:pt x="10" y="15"/>
                </a:lnTo>
                <a:lnTo>
                  <a:pt x="9" y="13"/>
                </a:lnTo>
                <a:moveTo>
                  <a:pt x="2" y="0"/>
                </a:moveTo>
                <a:lnTo>
                  <a:pt x="0" y="1"/>
                </a:lnTo>
                <a:lnTo>
                  <a:pt x="1" y="4"/>
                </a:lnTo>
                <a:lnTo>
                  <a:pt x="3" y="2"/>
                </a:lnTo>
                <a:lnTo>
                  <a:pt x="2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40" name="Freeform 130"/>
          <p:cNvSpPr>
            <a:spLocks noEditPoints="1"/>
          </p:cNvSpPr>
          <p:nvPr/>
        </p:nvSpPr>
        <p:spPr bwMode="auto">
          <a:xfrm flipH="1">
            <a:off x="28493" y="368205"/>
            <a:ext cx="23815" cy="35867"/>
          </a:xfrm>
          <a:custGeom>
            <a:avLst/>
            <a:gdLst>
              <a:gd name="T0" fmla="*/ 12 w 19"/>
              <a:gd name="T1" fmla="*/ 24 h 31"/>
              <a:gd name="T2" fmla="*/ 13 w 19"/>
              <a:gd name="T3" fmla="*/ 26 h 31"/>
              <a:gd name="T4" fmla="*/ 19 w 19"/>
              <a:gd name="T5" fmla="*/ 31 h 31"/>
              <a:gd name="T6" fmla="*/ 17 w 19"/>
              <a:gd name="T7" fmla="*/ 29 h 31"/>
              <a:gd name="T8" fmla="*/ 12 w 19"/>
              <a:gd name="T9" fmla="*/ 24 h 31"/>
              <a:gd name="T10" fmla="*/ 0 w 19"/>
              <a:gd name="T11" fmla="*/ 0 h 31"/>
              <a:gd name="T12" fmla="*/ 1 w 19"/>
              <a:gd name="T13" fmla="*/ 3 h 31"/>
              <a:gd name="T14" fmla="*/ 5 w 19"/>
              <a:gd name="T15" fmla="*/ 5 h 31"/>
              <a:gd name="T16" fmla="*/ 3 w 19"/>
              <a:gd name="T17" fmla="*/ 2 h 31"/>
              <a:gd name="T18" fmla="*/ 0 w 19"/>
              <a:gd name="T19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" h="31">
                <a:moveTo>
                  <a:pt x="12" y="24"/>
                </a:moveTo>
                <a:lnTo>
                  <a:pt x="13" y="26"/>
                </a:lnTo>
                <a:lnTo>
                  <a:pt x="19" y="31"/>
                </a:lnTo>
                <a:lnTo>
                  <a:pt x="17" y="29"/>
                </a:lnTo>
                <a:lnTo>
                  <a:pt x="12" y="24"/>
                </a:lnTo>
                <a:close/>
                <a:moveTo>
                  <a:pt x="0" y="0"/>
                </a:moveTo>
                <a:lnTo>
                  <a:pt x="1" y="3"/>
                </a:lnTo>
                <a:lnTo>
                  <a:pt x="5" y="5"/>
                </a:lnTo>
                <a:lnTo>
                  <a:pt x="3" y="2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41" name="Freeform 131"/>
          <p:cNvSpPr>
            <a:spLocks noEditPoints="1"/>
          </p:cNvSpPr>
          <p:nvPr/>
        </p:nvSpPr>
        <p:spPr bwMode="auto">
          <a:xfrm flipH="1">
            <a:off x="28493" y="368205"/>
            <a:ext cx="23815" cy="35867"/>
          </a:xfrm>
          <a:custGeom>
            <a:avLst/>
            <a:gdLst>
              <a:gd name="T0" fmla="*/ 12 w 19"/>
              <a:gd name="T1" fmla="*/ 24 h 31"/>
              <a:gd name="T2" fmla="*/ 13 w 19"/>
              <a:gd name="T3" fmla="*/ 26 h 31"/>
              <a:gd name="T4" fmla="*/ 19 w 19"/>
              <a:gd name="T5" fmla="*/ 31 h 31"/>
              <a:gd name="T6" fmla="*/ 17 w 19"/>
              <a:gd name="T7" fmla="*/ 29 h 31"/>
              <a:gd name="T8" fmla="*/ 12 w 19"/>
              <a:gd name="T9" fmla="*/ 24 h 31"/>
              <a:gd name="T10" fmla="*/ 0 w 19"/>
              <a:gd name="T11" fmla="*/ 0 h 31"/>
              <a:gd name="T12" fmla="*/ 1 w 19"/>
              <a:gd name="T13" fmla="*/ 3 h 31"/>
              <a:gd name="T14" fmla="*/ 5 w 19"/>
              <a:gd name="T15" fmla="*/ 5 h 31"/>
              <a:gd name="T16" fmla="*/ 3 w 19"/>
              <a:gd name="T17" fmla="*/ 2 h 31"/>
              <a:gd name="T18" fmla="*/ 0 w 19"/>
              <a:gd name="T19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" h="31">
                <a:moveTo>
                  <a:pt x="12" y="24"/>
                </a:moveTo>
                <a:lnTo>
                  <a:pt x="13" y="26"/>
                </a:lnTo>
                <a:lnTo>
                  <a:pt x="19" y="31"/>
                </a:lnTo>
                <a:lnTo>
                  <a:pt x="17" y="29"/>
                </a:lnTo>
                <a:lnTo>
                  <a:pt x="12" y="24"/>
                </a:lnTo>
                <a:moveTo>
                  <a:pt x="0" y="0"/>
                </a:moveTo>
                <a:lnTo>
                  <a:pt x="1" y="3"/>
                </a:lnTo>
                <a:lnTo>
                  <a:pt x="5" y="5"/>
                </a:lnTo>
                <a:lnTo>
                  <a:pt x="3" y="2"/>
                </a:lnTo>
                <a:lnTo>
                  <a:pt x="0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63" name="Freeform 153"/>
          <p:cNvSpPr>
            <a:spLocks noEditPoints="1"/>
          </p:cNvSpPr>
          <p:nvPr/>
        </p:nvSpPr>
        <p:spPr bwMode="auto">
          <a:xfrm flipH="1">
            <a:off x="320538" y="-74929"/>
            <a:ext cx="200547" cy="458172"/>
          </a:xfrm>
          <a:custGeom>
            <a:avLst/>
            <a:gdLst>
              <a:gd name="T0" fmla="*/ 120 w 368"/>
              <a:gd name="T1" fmla="*/ 607 h 911"/>
              <a:gd name="T2" fmla="*/ 0 w 368"/>
              <a:gd name="T3" fmla="*/ 906 h 911"/>
              <a:gd name="T4" fmla="*/ 4 w 368"/>
              <a:gd name="T5" fmla="*/ 911 h 911"/>
              <a:gd name="T6" fmla="*/ 113 w 368"/>
              <a:gd name="T7" fmla="*/ 641 h 911"/>
              <a:gd name="T8" fmla="*/ 120 w 368"/>
              <a:gd name="T9" fmla="*/ 607 h 911"/>
              <a:gd name="T10" fmla="*/ 364 w 368"/>
              <a:gd name="T11" fmla="*/ 0 h 911"/>
              <a:gd name="T12" fmla="*/ 133 w 368"/>
              <a:gd name="T13" fmla="*/ 574 h 911"/>
              <a:gd name="T14" fmla="*/ 126 w 368"/>
              <a:gd name="T15" fmla="*/ 608 h 911"/>
              <a:gd name="T16" fmla="*/ 368 w 368"/>
              <a:gd name="T17" fmla="*/ 7 h 911"/>
              <a:gd name="T18" fmla="*/ 365 w 368"/>
              <a:gd name="T19" fmla="*/ 0 h 911"/>
              <a:gd name="T20" fmla="*/ 364 w 368"/>
              <a:gd name="T21" fmla="*/ 0 h 9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68" h="911">
                <a:moveTo>
                  <a:pt x="120" y="607"/>
                </a:moveTo>
                <a:cubicBezTo>
                  <a:pt x="0" y="906"/>
                  <a:pt x="0" y="906"/>
                  <a:pt x="0" y="906"/>
                </a:cubicBezTo>
                <a:cubicBezTo>
                  <a:pt x="1" y="908"/>
                  <a:pt x="3" y="909"/>
                  <a:pt x="4" y="911"/>
                </a:cubicBezTo>
                <a:cubicBezTo>
                  <a:pt x="113" y="641"/>
                  <a:pt x="113" y="641"/>
                  <a:pt x="113" y="641"/>
                </a:cubicBezTo>
                <a:cubicBezTo>
                  <a:pt x="120" y="607"/>
                  <a:pt x="120" y="607"/>
                  <a:pt x="120" y="607"/>
                </a:cubicBezTo>
                <a:moveTo>
                  <a:pt x="364" y="0"/>
                </a:moveTo>
                <a:cubicBezTo>
                  <a:pt x="133" y="574"/>
                  <a:pt x="133" y="574"/>
                  <a:pt x="133" y="574"/>
                </a:cubicBezTo>
                <a:cubicBezTo>
                  <a:pt x="126" y="608"/>
                  <a:pt x="126" y="608"/>
                  <a:pt x="126" y="608"/>
                </a:cubicBezTo>
                <a:cubicBezTo>
                  <a:pt x="368" y="7"/>
                  <a:pt x="368" y="7"/>
                  <a:pt x="368" y="7"/>
                </a:cubicBezTo>
                <a:cubicBezTo>
                  <a:pt x="365" y="0"/>
                  <a:pt x="365" y="0"/>
                  <a:pt x="365" y="0"/>
                </a:cubicBezTo>
                <a:cubicBezTo>
                  <a:pt x="364" y="0"/>
                  <a:pt x="364" y="0"/>
                  <a:pt x="364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64" name="Freeform 154"/>
          <p:cNvSpPr>
            <a:spLocks/>
          </p:cNvSpPr>
          <p:nvPr/>
        </p:nvSpPr>
        <p:spPr bwMode="auto">
          <a:xfrm flipH="1">
            <a:off x="448388" y="213164"/>
            <a:ext cx="11281" cy="34710"/>
          </a:xfrm>
          <a:custGeom>
            <a:avLst/>
            <a:gdLst>
              <a:gd name="T0" fmla="*/ 9 w 9"/>
              <a:gd name="T1" fmla="*/ 0 h 30"/>
              <a:gd name="T2" fmla="*/ 3 w 9"/>
              <a:gd name="T3" fmla="*/ 15 h 30"/>
              <a:gd name="T4" fmla="*/ 0 w 9"/>
              <a:gd name="T5" fmla="*/ 30 h 30"/>
              <a:gd name="T6" fmla="*/ 6 w 9"/>
              <a:gd name="T7" fmla="*/ 15 h 30"/>
              <a:gd name="T8" fmla="*/ 9 w 9"/>
              <a:gd name="T9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30">
                <a:moveTo>
                  <a:pt x="9" y="0"/>
                </a:moveTo>
                <a:lnTo>
                  <a:pt x="3" y="15"/>
                </a:lnTo>
                <a:lnTo>
                  <a:pt x="0" y="30"/>
                </a:lnTo>
                <a:lnTo>
                  <a:pt x="6" y="15"/>
                </a:lnTo>
                <a:lnTo>
                  <a:pt x="9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65" name="Freeform 155"/>
          <p:cNvSpPr>
            <a:spLocks/>
          </p:cNvSpPr>
          <p:nvPr/>
        </p:nvSpPr>
        <p:spPr bwMode="auto">
          <a:xfrm flipH="1">
            <a:off x="448388" y="213164"/>
            <a:ext cx="11281" cy="34710"/>
          </a:xfrm>
          <a:custGeom>
            <a:avLst/>
            <a:gdLst>
              <a:gd name="T0" fmla="*/ 9 w 9"/>
              <a:gd name="T1" fmla="*/ 0 h 30"/>
              <a:gd name="T2" fmla="*/ 3 w 9"/>
              <a:gd name="T3" fmla="*/ 15 h 30"/>
              <a:gd name="T4" fmla="*/ 0 w 9"/>
              <a:gd name="T5" fmla="*/ 30 h 30"/>
              <a:gd name="T6" fmla="*/ 6 w 9"/>
              <a:gd name="T7" fmla="*/ 15 h 30"/>
              <a:gd name="T8" fmla="*/ 9 w 9"/>
              <a:gd name="T9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30">
                <a:moveTo>
                  <a:pt x="9" y="0"/>
                </a:moveTo>
                <a:lnTo>
                  <a:pt x="3" y="15"/>
                </a:lnTo>
                <a:lnTo>
                  <a:pt x="0" y="30"/>
                </a:lnTo>
                <a:lnTo>
                  <a:pt x="6" y="15"/>
                </a:lnTo>
                <a:lnTo>
                  <a:pt x="9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66" name="Freeform 156"/>
          <p:cNvSpPr>
            <a:spLocks/>
          </p:cNvSpPr>
          <p:nvPr/>
        </p:nvSpPr>
        <p:spPr bwMode="auto">
          <a:xfrm flipH="1">
            <a:off x="319287" y="-74929"/>
            <a:ext cx="3760" cy="3472"/>
          </a:xfrm>
          <a:custGeom>
            <a:avLst/>
            <a:gdLst>
              <a:gd name="T0" fmla="*/ 0 w 5"/>
              <a:gd name="T1" fmla="*/ 0 h 7"/>
              <a:gd name="T2" fmla="*/ 3 w 5"/>
              <a:gd name="T3" fmla="*/ 7 h 7"/>
              <a:gd name="T4" fmla="*/ 5 w 5"/>
              <a:gd name="T5" fmla="*/ 2 h 7"/>
              <a:gd name="T6" fmla="*/ 0 w 5"/>
              <a:gd name="T7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7">
                <a:moveTo>
                  <a:pt x="0" y="0"/>
                </a:moveTo>
                <a:cubicBezTo>
                  <a:pt x="3" y="7"/>
                  <a:pt x="3" y="7"/>
                  <a:pt x="3" y="7"/>
                </a:cubicBezTo>
                <a:cubicBezTo>
                  <a:pt x="5" y="2"/>
                  <a:pt x="5" y="2"/>
                  <a:pt x="5" y="2"/>
                </a:cubicBezTo>
                <a:cubicBezTo>
                  <a:pt x="3" y="2"/>
                  <a:pt x="1" y="1"/>
                  <a:pt x="0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67" name="Freeform 157"/>
          <p:cNvSpPr>
            <a:spLocks/>
          </p:cNvSpPr>
          <p:nvPr/>
        </p:nvSpPr>
        <p:spPr bwMode="auto">
          <a:xfrm flipH="1">
            <a:off x="539888" y="395973"/>
            <a:ext cx="86486" cy="35867"/>
          </a:xfrm>
          <a:custGeom>
            <a:avLst/>
            <a:gdLst>
              <a:gd name="T0" fmla="*/ 154 w 158"/>
              <a:gd name="T1" fmla="*/ 0 h 71"/>
              <a:gd name="T2" fmla="*/ 0 w 158"/>
              <a:gd name="T3" fmla="*/ 67 h 71"/>
              <a:gd name="T4" fmla="*/ 7 w 158"/>
              <a:gd name="T5" fmla="*/ 71 h 71"/>
              <a:gd name="T6" fmla="*/ 158 w 158"/>
              <a:gd name="T7" fmla="*/ 5 h 71"/>
              <a:gd name="T8" fmla="*/ 154 w 158"/>
              <a:gd name="T9" fmla="*/ 0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8" h="71">
                <a:moveTo>
                  <a:pt x="154" y="0"/>
                </a:moveTo>
                <a:cubicBezTo>
                  <a:pt x="0" y="67"/>
                  <a:pt x="0" y="67"/>
                  <a:pt x="0" y="67"/>
                </a:cubicBezTo>
                <a:cubicBezTo>
                  <a:pt x="7" y="71"/>
                  <a:pt x="7" y="71"/>
                  <a:pt x="7" y="71"/>
                </a:cubicBezTo>
                <a:cubicBezTo>
                  <a:pt x="158" y="5"/>
                  <a:pt x="158" y="5"/>
                  <a:pt x="158" y="5"/>
                </a:cubicBezTo>
                <a:cubicBezTo>
                  <a:pt x="156" y="4"/>
                  <a:pt x="155" y="2"/>
                  <a:pt x="154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68" name="Freeform 158"/>
          <p:cNvSpPr>
            <a:spLocks/>
          </p:cNvSpPr>
          <p:nvPr/>
        </p:nvSpPr>
        <p:spPr bwMode="auto">
          <a:xfrm flipH="1">
            <a:off x="622613" y="429523"/>
            <a:ext cx="6267" cy="2314"/>
          </a:xfrm>
          <a:custGeom>
            <a:avLst/>
            <a:gdLst>
              <a:gd name="T0" fmla="*/ 2 w 5"/>
              <a:gd name="T1" fmla="*/ 0 h 2"/>
              <a:gd name="T2" fmla="*/ 0 w 5"/>
              <a:gd name="T3" fmla="*/ 1 h 2"/>
              <a:gd name="T4" fmla="*/ 3 w 5"/>
              <a:gd name="T5" fmla="*/ 2 h 2"/>
              <a:gd name="T6" fmla="*/ 5 w 5"/>
              <a:gd name="T7" fmla="*/ 2 h 2"/>
              <a:gd name="T8" fmla="*/ 2 w 5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2">
                <a:moveTo>
                  <a:pt x="2" y="0"/>
                </a:moveTo>
                <a:lnTo>
                  <a:pt x="0" y="1"/>
                </a:lnTo>
                <a:lnTo>
                  <a:pt x="3" y="2"/>
                </a:lnTo>
                <a:lnTo>
                  <a:pt x="5" y="2"/>
                </a:lnTo>
                <a:lnTo>
                  <a:pt x="2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69" name="Freeform 159"/>
          <p:cNvSpPr>
            <a:spLocks/>
          </p:cNvSpPr>
          <p:nvPr/>
        </p:nvSpPr>
        <p:spPr bwMode="auto">
          <a:xfrm flipH="1">
            <a:off x="622613" y="429523"/>
            <a:ext cx="6267" cy="2314"/>
          </a:xfrm>
          <a:custGeom>
            <a:avLst/>
            <a:gdLst>
              <a:gd name="T0" fmla="*/ 2 w 5"/>
              <a:gd name="T1" fmla="*/ 0 h 2"/>
              <a:gd name="T2" fmla="*/ 0 w 5"/>
              <a:gd name="T3" fmla="*/ 1 h 2"/>
              <a:gd name="T4" fmla="*/ 3 w 5"/>
              <a:gd name="T5" fmla="*/ 2 h 2"/>
              <a:gd name="T6" fmla="*/ 5 w 5"/>
              <a:gd name="T7" fmla="*/ 2 h 2"/>
              <a:gd name="T8" fmla="*/ 2 w 5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2">
                <a:moveTo>
                  <a:pt x="2" y="0"/>
                </a:moveTo>
                <a:lnTo>
                  <a:pt x="0" y="1"/>
                </a:lnTo>
                <a:lnTo>
                  <a:pt x="3" y="2"/>
                </a:lnTo>
                <a:lnTo>
                  <a:pt x="5" y="2"/>
                </a:lnTo>
                <a:lnTo>
                  <a:pt x="2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70" name="Freeform 160"/>
          <p:cNvSpPr>
            <a:spLocks/>
          </p:cNvSpPr>
          <p:nvPr/>
        </p:nvSpPr>
        <p:spPr bwMode="auto">
          <a:xfrm flipH="1">
            <a:off x="773024" y="488529"/>
            <a:ext cx="214334" cy="87932"/>
          </a:xfrm>
          <a:custGeom>
            <a:avLst/>
            <a:gdLst>
              <a:gd name="T0" fmla="*/ 391 w 394"/>
              <a:gd name="T1" fmla="*/ 0 h 175"/>
              <a:gd name="T2" fmla="*/ 0 w 394"/>
              <a:gd name="T3" fmla="*/ 170 h 175"/>
              <a:gd name="T4" fmla="*/ 2 w 394"/>
              <a:gd name="T5" fmla="*/ 175 h 175"/>
              <a:gd name="T6" fmla="*/ 394 w 394"/>
              <a:gd name="T7" fmla="*/ 5 h 175"/>
              <a:gd name="T8" fmla="*/ 391 w 394"/>
              <a:gd name="T9" fmla="*/ 0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4" h="175">
                <a:moveTo>
                  <a:pt x="391" y="0"/>
                </a:moveTo>
                <a:cubicBezTo>
                  <a:pt x="0" y="170"/>
                  <a:pt x="0" y="170"/>
                  <a:pt x="0" y="170"/>
                </a:cubicBezTo>
                <a:cubicBezTo>
                  <a:pt x="1" y="172"/>
                  <a:pt x="2" y="173"/>
                  <a:pt x="2" y="175"/>
                </a:cubicBezTo>
                <a:cubicBezTo>
                  <a:pt x="394" y="5"/>
                  <a:pt x="394" y="5"/>
                  <a:pt x="394" y="5"/>
                </a:cubicBezTo>
                <a:cubicBezTo>
                  <a:pt x="391" y="0"/>
                  <a:pt x="391" y="0"/>
                  <a:pt x="391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71" name="Freeform 161"/>
          <p:cNvSpPr>
            <a:spLocks/>
          </p:cNvSpPr>
          <p:nvPr/>
        </p:nvSpPr>
        <p:spPr bwMode="auto">
          <a:xfrm flipH="1">
            <a:off x="771768" y="488529"/>
            <a:ext cx="2507" cy="2314"/>
          </a:xfrm>
          <a:custGeom>
            <a:avLst/>
            <a:gdLst>
              <a:gd name="T0" fmla="*/ 1 w 2"/>
              <a:gd name="T1" fmla="*/ 0 h 2"/>
              <a:gd name="T2" fmla="*/ 0 w 2"/>
              <a:gd name="T3" fmla="*/ 0 h 2"/>
              <a:gd name="T4" fmla="*/ 1 w 2"/>
              <a:gd name="T5" fmla="*/ 2 h 2"/>
              <a:gd name="T6" fmla="*/ 2 w 2"/>
              <a:gd name="T7" fmla="*/ 2 h 2"/>
              <a:gd name="T8" fmla="*/ 1 w 2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2">
                <a:moveTo>
                  <a:pt x="1" y="0"/>
                </a:moveTo>
                <a:lnTo>
                  <a:pt x="0" y="0"/>
                </a:lnTo>
                <a:lnTo>
                  <a:pt x="1" y="2"/>
                </a:lnTo>
                <a:lnTo>
                  <a:pt x="2" y="2"/>
                </a:lnTo>
                <a:lnTo>
                  <a:pt x="1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72" name="Freeform 162"/>
          <p:cNvSpPr>
            <a:spLocks/>
          </p:cNvSpPr>
          <p:nvPr/>
        </p:nvSpPr>
        <p:spPr bwMode="auto">
          <a:xfrm flipH="1">
            <a:off x="771768" y="488529"/>
            <a:ext cx="2507" cy="2314"/>
          </a:xfrm>
          <a:custGeom>
            <a:avLst/>
            <a:gdLst>
              <a:gd name="T0" fmla="*/ 1 w 2"/>
              <a:gd name="T1" fmla="*/ 0 h 2"/>
              <a:gd name="T2" fmla="*/ 0 w 2"/>
              <a:gd name="T3" fmla="*/ 0 h 2"/>
              <a:gd name="T4" fmla="*/ 1 w 2"/>
              <a:gd name="T5" fmla="*/ 2 h 2"/>
              <a:gd name="T6" fmla="*/ 2 w 2"/>
              <a:gd name="T7" fmla="*/ 2 h 2"/>
              <a:gd name="T8" fmla="*/ 1 w 2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2">
                <a:moveTo>
                  <a:pt x="1" y="0"/>
                </a:moveTo>
                <a:lnTo>
                  <a:pt x="0" y="0"/>
                </a:lnTo>
                <a:lnTo>
                  <a:pt x="1" y="2"/>
                </a:lnTo>
                <a:lnTo>
                  <a:pt x="2" y="2"/>
                </a:lnTo>
                <a:lnTo>
                  <a:pt x="1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73" name="Freeform 163"/>
          <p:cNvSpPr>
            <a:spLocks noEditPoints="1"/>
          </p:cNvSpPr>
          <p:nvPr/>
        </p:nvSpPr>
        <p:spPr bwMode="auto">
          <a:xfrm flipH="1">
            <a:off x="562446" y="588034"/>
            <a:ext cx="428669" cy="424619"/>
          </a:xfrm>
          <a:custGeom>
            <a:avLst/>
            <a:gdLst>
              <a:gd name="T0" fmla="*/ 786 w 789"/>
              <a:gd name="T1" fmla="*/ 831 h 843"/>
              <a:gd name="T2" fmla="*/ 786 w 789"/>
              <a:gd name="T3" fmla="*/ 840 h 843"/>
              <a:gd name="T4" fmla="*/ 789 w 789"/>
              <a:gd name="T5" fmla="*/ 843 h 843"/>
              <a:gd name="T6" fmla="*/ 789 w 789"/>
              <a:gd name="T7" fmla="*/ 835 h 843"/>
              <a:gd name="T8" fmla="*/ 786 w 789"/>
              <a:gd name="T9" fmla="*/ 831 h 843"/>
              <a:gd name="T10" fmla="*/ 624 w 789"/>
              <a:gd name="T11" fmla="*/ 659 h 843"/>
              <a:gd name="T12" fmla="*/ 620 w 789"/>
              <a:gd name="T13" fmla="*/ 663 h 843"/>
              <a:gd name="T14" fmla="*/ 780 w 789"/>
              <a:gd name="T15" fmla="*/ 834 h 843"/>
              <a:gd name="T16" fmla="*/ 780 w 789"/>
              <a:gd name="T17" fmla="*/ 825 h 843"/>
              <a:gd name="T18" fmla="*/ 624 w 789"/>
              <a:gd name="T19" fmla="*/ 659 h 843"/>
              <a:gd name="T20" fmla="*/ 569 w 789"/>
              <a:gd name="T21" fmla="*/ 600 h 843"/>
              <a:gd name="T22" fmla="*/ 563 w 789"/>
              <a:gd name="T23" fmla="*/ 603 h 843"/>
              <a:gd name="T24" fmla="*/ 616 w 789"/>
              <a:gd name="T25" fmla="*/ 659 h 843"/>
              <a:gd name="T26" fmla="*/ 620 w 789"/>
              <a:gd name="T27" fmla="*/ 655 h 843"/>
              <a:gd name="T28" fmla="*/ 569 w 789"/>
              <a:gd name="T29" fmla="*/ 600 h 843"/>
              <a:gd name="T30" fmla="*/ 283 w 789"/>
              <a:gd name="T31" fmla="*/ 305 h 843"/>
              <a:gd name="T32" fmla="*/ 559 w 789"/>
              <a:gd name="T33" fmla="*/ 598 h 843"/>
              <a:gd name="T34" fmla="*/ 564 w 789"/>
              <a:gd name="T35" fmla="*/ 595 h 843"/>
              <a:gd name="T36" fmla="*/ 296 w 789"/>
              <a:gd name="T37" fmla="*/ 310 h 843"/>
              <a:gd name="T38" fmla="*/ 283 w 789"/>
              <a:gd name="T39" fmla="*/ 305 h 843"/>
              <a:gd name="T40" fmla="*/ 5 w 789"/>
              <a:gd name="T41" fmla="*/ 0 h 843"/>
              <a:gd name="T42" fmla="*/ 0 w 789"/>
              <a:gd name="T43" fmla="*/ 4 h 843"/>
              <a:gd name="T44" fmla="*/ 274 w 789"/>
              <a:gd name="T45" fmla="*/ 295 h 843"/>
              <a:gd name="T46" fmla="*/ 287 w 789"/>
              <a:gd name="T47" fmla="*/ 300 h 843"/>
              <a:gd name="T48" fmla="*/ 5 w 789"/>
              <a:gd name="T49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89" h="843">
                <a:moveTo>
                  <a:pt x="786" y="831"/>
                </a:moveTo>
                <a:cubicBezTo>
                  <a:pt x="786" y="840"/>
                  <a:pt x="786" y="840"/>
                  <a:pt x="786" y="840"/>
                </a:cubicBezTo>
                <a:cubicBezTo>
                  <a:pt x="789" y="843"/>
                  <a:pt x="789" y="843"/>
                  <a:pt x="789" y="843"/>
                </a:cubicBezTo>
                <a:cubicBezTo>
                  <a:pt x="789" y="835"/>
                  <a:pt x="789" y="835"/>
                  <a:pt x="789" y="835"/>
                </a:cubicBezTo>
                <a:cubicBezTo>
                  <a:pt x="786" y="831"/>
                  <a:pt x="786" y="831"/>
                  <a:pt x="786" y="831"/>
                </a:cubicBezTo>
                <a:moveTo>
                  <a:pt x="624" y="659"/>
                </a:moveTo>
                <a:cubicBezTo>
                  <a:pt x="620" y="663"/>
                  <a:pt x="620" y="663"/>
                  <a:pt x="620" y="663"/>
                </a:cubicBezTo>
                <a:cubicBezTo>
                  <a:pt x="780" y="834"/>
                  <a:pt x="780" y="834"/>
                  <a:pt x="780" y="834"/>
                </a:cubicBezTo>
                <a:cubicBezTo>
                  <a:pt x="780" y="825"/>
                  <a:pt x="780" y="825"/>
                  <a:pt x="780" y="825"/>
                </a:cubicBezTo>
                <a:cubicBezTo>
                  <a:pt x="624" y="659"/>
                  <a:pt x="624" y="659"/>
                  <a:pt x="624" y="659"/>
                </a:cubicBezTo>
                <a:moveTo>
                  <a:pt x="569" y="600"/>
                </a:moveTo>
                <a:cubicBezTo>
                  <a:pt x="563" y="603"/>
                  <a:pt x="563" y="603"/>
                  <a:pt x="563" y="603"/>
                </a:cubicBezTo>
                <a:cubicBezTo>
                  <a:pt x="616" y="659"/>
                  <a:pt x="616" y="659"/>
                  <a:pt x="616" y="659"/>
                </a:cubicBezTo>
                <a:cubicBezTo>
                  <a:pt x="620" y="655"/>
                  <a:pt x="620" y="655"/>
                  <a:pt x="620" y="655"/>
                </a:cubicBezTo>
                <a:cubicBezTo>
                  <a:pt x="569" y="600"/>
                  <a:pt x="569" y="600"/>
                  <a:pt x="569" y="600"/>
                </a:cubicBezTo>
                <a:moveTo>
                  <a:pt x="283" y="305"/>
                </a:moveTo>
                <a:cubicBezTo>
                  <a:pt x="559" y="598"/>
                  <a:pt x="559" y="598"/>
                  <a:pt x="559" y="598"/>
                </a:cubicBezTo>
                <a:cubicBezTo>
                  <a:pt x="564" y="595"/>
                  <a:pt x="564" y="595"/>
                  <a:pt x="564" y="595"/>
                </a:cubicBezTo>
                <a:cubicBezTo>
                  <a:pt x="296" y="310"/>
                  <a:pt x="296" y="310"/>
                  <a:pt x="296" y="310"/>
                </a:cubicBezTo>
                <a:cubicBezTo>
                  <a:pt x="283" y="305"/>
                  <a:pt x="283" y="305"/>
                  <a:pt x="283" y="305"/>
                </a:cubicBezTo>
                <a:moveTo>
                  <a:pt x="5" y="0"/>
                </a:moveTo>
                <a:cubicBezTo>
                  <a:pt x="4" y="2"/>
                  <a:pt x="2" y="3"/>
                  <a:pt x="0" y="4"/>
                </a:cubicBezTo>
                <a:cubicBezTo>
                  <a:pt x="274" y="295"/>
                  <a:pt x="274" y="295"/>
                  <a:pt x="274" y="295"/>
                </a:cubicBezTo>
                <a:cubicBezTo>
                  <a:pt x="287" y="300"/>
                  <a:pt x="287" y="300"/>
                  <a:pt x="287" y="300"/>
                </a:cubicBezTo>
                <a:cubicBezTo>
                  <a:pt x="5" y="0"/>
                  <a:pt x="5" y="0"/>
                  <a:pt x="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74" name="Freeform 164"/>
          <p:cNvSpPr>
            <a:spLocks/>
          </p:cNvSpPr>
          <p:nvPr/>
        </p:nvSpPr>
        <p:spPr bwMode="auto">
          <a:xfrm flipH="1">
            <a:off x="830680" y="736130"/>
            <a:ext cx="11281" cy="8099"/>
          </a:xfrm>
          <a:custGeom>
            <a:avLst/>
            <a:gdLst>
              <a:gd name="T0" fmla="*/ 0 w 9"/>
              <a:gd name="T1" fmla="*/ 0 h 7"/>
              <a:gd name="T2" fmla="*/ 3 w 9"/>
              <a:gd name="T3" fmla="*/ 5 h 7"/>
              <a:gd name="T4" fmla="*/ 9 w 9"/>
              <a:gd name="T5" fmla="*/ 7 h 7"/>
              <a:gd name="T6" fmla="*/ 5 w 9"/>
              <a:gd name="T7" fmla="*/ 3 h 7"/>
              <a:gd name="T8" fmla="*/ 0 w 9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7">
                <a:moveTo>
                  <a:pt x="0" y="0"/>
                </a:moveTo>
                <a:lnTo>
                  <a:pt x="3" y="5"/>
                </a:lnTo>
                <a:lnTo>
                  <a:pt x="9" y="7"/>
                </a:lnTo>
                <a:lnTo>
                  <a:pt x="5" y="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75" name="Freeform 165"/>
          <p:cNvSpPr>
            <a:spLocks/>
          </p:cNvSpPr>
          <p:nvPr/>
        </p:nvSpPr>
        <p:spPr bwMode="auto">
          <a:xfrm flipH="1">
            <a:off x="830680" y="736130"/>
            <a:ext cx="11281" cy="8099"/>
          </a:xfrm>
          <a:custGeom>
            <a:avLst/>
            <a:gdLst>
              <a:gd name="T0" fmla="*/ 0 w 9"/>
              <a:gd name="T1" fmla="*/ 0 h 7"/>
              <a:gd name="T2" fmla="*/ 3 w 9"/>
              <a:gd name="T3" fmla="*/ 5 h 7"/>
              <a:gd name="T4" fmla="*/ 9 w 9"/>
              <a:gd name="T5" fmla="*/ 7 h 7"/>
              <a:gd name="T6" fmla="*/ 5 w 9"/>
              <a:gd name="T7" fmla="*/ 3 h 7"/>
              <a:gd name="T8" fmla="*/ 0 w 9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7">
                <a:moveTo>
                  <a:pt x="0" y="0"/>
                </a:moveTo>
                <a:lnTo>
                  <a:pt x="3" y="5"/>
                </a:lnTo>
                <a:lnTo>
                  <a:pt x="9" y="7"/>
                </a:lnTo>
                <a:lnTo>
                  <a:pt x="5" y="3"/>
                </a:lnTo>
                <a:lnTo>
                  <a:pt x="0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76" name="Freeform 166"/>
          <p:cNvSpPr>
            <a:spLocks noEditPoints="1"/>
          </p:cNvSpPr>
          <p:nvPr/>
        </p:nvSpPr>
        <p:spPr bwMode="auto">
          <a:xfrm flipH="1">
            <a:off x="651443" y="887696"/>
            <a:ext cx="36349" cy="33553"/>
          </a:xfrm>
          <a:custGeom>
            <a:avLst/>
            <a:gdLst>
              <a:gd name="T0" fmla="*/ 27 w 29"/>
              <a:gd name="T1" fmla="*/ 26 h 29"/>
              <a:gd name="T2" fmla="*/ 25 w 29"/>
              <a:gd name="T3" fmla="*/ 28 h 29"/>
              <a:gd name="T4" fmla="*/ 27 w 29"/>
              <a:gd name="T5" fmla="*/ 29 h 29"/>
              <a:gd name="T6" fmla="*/ 29 w 29"/>
              <a:gd name="T7" fmla="*/ 28 h 29"/>
              <a:gd name="T8" fmla="*/ 27 w 29"/>
              <a:gd name="T9" fmla="*/ 26 h 29"/>
              <a:gd name="T10" fmla="*/ 3 w 29"/>
              <a:gd name="T11" fmla="*/ 0 h 29"/>
              <a:gd name="T12" fmla="*/ 0 w 29"/>
              <a:gd name="T13" fmla="*/ 1 h 29"/>
              <a:gd name="T14" fmla="*/ 2 w 29"/>
              <a:gd name="T15" fmla="*/ 3 h 29"/>
              <a:gd name="T16" fmla="*/ 5 w 29"/>
              <a:gd name="T17" fmla="*/ 2 h 29"/>
              <a:gd name="T18" fmla="*/ 3 w 29"/>
              <a:gd name="T19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9" h="29">
                <a:moveTo>
                  <a:pt x="27" y="26"/>
                </a:moveTo>
                <a:lnTo>
                  <a:pt x="25" y="28"/>
                </a:lnTo>
                <a:lnTo>
                  <a:pt x="27" y="29"/>
                </a:lnTo>
                <a:lnTo>
                  <a:pt x="29" y="28"/>
                </a:lnTo>
                <a:lnTo>
                  <a:pt x="27" y="26"/>
                </a:lnTo>
                <a:close/>
                <a:moveTo>
                  <a:pt x="3" y="0"/>
                </a:moveTo>
                <a:lnTo>
                  <a:pt x="0" y="1"/>
                </a:lnTo>
                <a:lnTo>
                  <a:pt x="2" y="3"/>
                </a:lnTo>
                <a:lnTo>
                  <a:pt x="5" y="2"/>
                </a:lnTo>
                <a:lnTo>
                  <a:pt x="3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77" name="Freeform 167"/>
          <p:cNvSpPr>
            <a:spLocks noEditPoints="1"/>
          </p:cNvSpPr>
          <p:nvPr/>
        </p:nvSpPr>
        <p:spPr bwMode="auto">
          <a:xfrm flipH="1">
            <a:off x="651443" y="887696"/>
            <a:ext cx="36349" cy="33553"/>
          </a:xfrm>
          <a:custGeom>
            <a:avLst/>
            <a:gdLst>
              <a:gd name="T0" fmla="*/ 27 w 29"/>
              <a:gd name="T1" fmla="*/ 26 h 29"/>
              <a:gd name="T2" fmla="*/ 25 w 29"/>
              <a:gd name="T3" fmla="*/ 28 h 29"/>
              <a:gd name="T4" fmla="*/ 27 w 29"/>
              <a:gd name="T5" fmla="*/ 29 h 29"/>
              <a:gd name="T6" fmla="*/ 29 w 29"/>
              <a:gd name="T7" fmla="*/ 28 h 29"/>
              <a:gd name="T8" fmla="*/ 27 w 29"/>
              <a:gd name="T9" fmla="*/ 26 h 29"/>
              <a:gd name="T10" fmla="*/ 3 w 29"/>
              <a:gd name="T11" fmla="*/ 0 h 29"/>
              <a:gd name="T12" fmla="*/ 0 w 29"/>
              <a:gd name="T13" fmla="*/ 1 h 29"/>
              <a:gd name="T14" fmla="*/ 2 w 29"/>
              <a:gd name="T15" fmla="*/ 3 h 29"/>
              <a:gd name="T16" fmla="*/ 5 w 29"/>
              <a:gd name="T17" fmla="*/ 2 h 29"/>
              <a:gd name="T18" fmla="*/ 3 w 29"/>
              <a:gd name="T19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9" h="29">
                <a:moveTo>
                  <a:pt x="27" y="26"/>
                </a:moveTo>
                <a:lnTo>
                  <a:pt x="25" y="28"/>
                </a:lnTo>
                <a:lnTo>
                  <a:pt x="27" y="29"/>
                </a:lnTo>
                <a:lnTo>
                  <a:pt x="29" y="28"/>
                </a:lnTo>
                <a:lnTo>
                  <a:pt x="27" y="26"/>
                </a:lnTo>
                <a:moveTo>
                  <a:pt x="3" y="0"/>
                </a:moveTo>
                <a:lnTo>
                  <a:pt x="0" y="1"/>
                </a:lnTo>
                <a:lnTo>
                  <a:pt x="2" y="3"/>
                </a:lnTo>
                <a:lnTo>
                  <a:pt x="5" y="2"/>
                </a:lnTo>
                <a:lnTo>
                  <a:pt x="3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78" name="Freeform 168"/>
          <p:cNvSpPr>
            <a:spLocks/>
          </p:cNvSpPr>
          <p:nvPr/>
        </p:nvSpPr>
        <p:spPr bwMode="auto">
          <a:xfrm flipH="1">
            <a:off x="563702" y="1003396"/>
            <a:ext cx="3760" cy="6942"/>
          </a:xfrm>
          <a:custGeom>
            <a:avLst/>
            <a:gdLst>
              <a:gd name="T0" fmla="*/ 0 w 3"/>
              <a:gd name="T1" fmla="*/ 0 h 6"/>
              <a:gd name="T2" fmla="*/ 0 w 3"/>
              <a:gd name="T3" fmla="*/ 4 h 6"/>
              <a:gd name="T4" fmla="*/ 3 w 3"/>
              <a:gd name="T5" fmla="*/ 6 h 6"/>
              <a:gd name="T6" fmla="*/ 3 w 3"/>
              <a:gd name="T7" fmla="*/ 2 h 6"/>
              <a:gd name="T8" fmla="*/ 0 w 3"/>
              <a:gd name="T9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6">
                <a:moveTo>
                  <a:pt x="0" y="0"/>
                </a:moveTo>
                <a:lnTo>
                  <a:pt x="0" y="4"/>
                </a:lnTo>
                <a:lnTo>
                  <a:pt x="3" y="6"/>
                </a:lnTo>
                <a:lnTo>
                  <a:pt x="3" y="2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79" name="Freeform 169"/>
          <p:cNvSpPr>
            <a:spLocks/>
          </p:cNvSpPr>
          <p:nvPr/>
        </p:nvSpPr>
        <p:spPr bwMode="auto">
          <a:xfrm flipH="1">
            <a:off x="563702" y="1003396"/>
            <a:ext cx="3760" cy="6942"/>
          </a:xfrm>
          <a:custGeom>
            <a:avLst/>
            <a:gdLst>
              <a:gd name="T0" fmla="*/ 0 w 3"/>
              <a:gd name="T1" fmla="*/ 0 h 6"/>
              <a:gd name="T2" fmla="*/ 0 w 3"/>
              <a:gd name="T3" fmla="*/ 4 h 6"/>
              <a:gd name="T4" fmla="*/ 3 w 3"/>
              <a:gd name="T5" fmla="*/ 6 h 6"/>
              <a:gd name="T6" fmla="*/ 3 w 3"/>
              <a:gd name="T7" fmla="*/ 2 h 6"/>
              <a:gd name="T8" fmla="*/ 0 w 3"/>
              <a:gd name="T9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6">
                <a:moveTo>
                  <a:pt x="0" y="0"/>
                </a:moveTo>
                <a:lnTo>
                  <a:pt x="0" y="4"/>
                </a:lnTo>
                <a:lnTo>
                  <a:pt x="3" y="6"/>
                </a:lnTo>
                <a:lnTo>
                  <a:pt x="3" y="2"/>
                </a:lnTo>
                <a:lnTo>
                  <a:pt x="0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80" name="Freeform 170"/>
          <p:cNvSpPr>
            <a:spLocks noEditPoints="1"/>
          </p:cNvSpPr>
          <p:nvPr/>
        </p:nvSpPr>
        <p:spPr bwMode="auto">
          <a:xfrm flipH="1">
            <a:off x="425825" y="1011495"/>
            <a:ext cx="132862" cy="329746"/>
          </a:xfrm>
          <a:custGeom>
            <a:avLst/>
            <a:gdLst>
              <a:gd name="T0" fmla="*/ 217 w 244"/>
              <a:gd name="T1" fmla="*/ 555 h 656"/>
              <a:gd name="T2" fmla="*/ 214 w 244"/>
              <a:gd name="T3" fmla="*/ 569 h 656"/>
              <a:gd name="T4" fmla="*/ 238 w 244"/>
              <a:gd name="T5" fmla="*/ 656 h 656"/>
              <a:gd name="T6" fmla="*/ 244 w 244"/>
              <a:gd name="T7" fmla="*/ 653 h 656"/>
              <a:gd name="T8" fmla="*/ 217 w 244"/>
              <a:gd name="T9" fmla="*/ 555 h 656"/>
              <a:gd name="T10" fmla="*/ 93 w 244"/>
              <a:gd name="T11" fmla="*/ 112 h 656"/>
              <a:gd name="T12" fmla="*/ 87 w 244"/>
              <a:gd name="T13" fmla="*/ 113 h 656"/>
              <a:gd name="T14" fmla="*/ 210 w 244"/>
              <a:gd name="T15" fmla="*/ 556 h 656"/>
              <a:gd name="T16" fmla="*/ 213 w 244"/>
              <a:gd name="T17" fmla="*/ 542 h 656"/>
              <a:gd name="T18" fmla="*/ 93 w 244"/>
              <a:gd name="T19" fmla="*/ 112 h 656"/>
              <a:gd name="T20" fmla="*/ 0 w 244"/>
              <a:gd name="T21" fmla="*/ 0 h 656"/>
              <a:gd name="T22" fmla="*/ 0 w 244"/>
              <a:gd name="T23" fmla="*/ 9 h 656"/>
              <a:gd name="T24" fmla="*/ 64 w 244"/>
              <a:gd name="T25" fmla="*/ 76 h 656"/>
              <a:gd name="T26" fmla="*/ 67 w 244"/>
              <a:gd name="T27" fmla="*/ 71 h 656"/>
              <a:gd name="T28" fmla="*/ 0 w 244"/>
              <a:gd name="T29" fmla="*/ 0 h 6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4" h="656">
                <a:moveTo>
                  <a:pt x="217" y="555"/>
                </a:moveTo>
                <a:cubicBezTo>
                  <a:pt x="214" y="569"/>
                  <a:pt x="214" y="569"/>
                  <a:pt x="214" y="569"/>
                </a:cubicBezTo>
                <a:cubicBezTo>
                  <a:pt x="238" y="656"/>
                  <a:pt x="238" y="656"/>
                  <a:pt x="238" y="656"/>
                </a:cubicBezTo>
                <a:cubicBezTo>
                  <a:pt x="244" y="653"/>
                  <a:pt x="244" y="653"/>
                  <a:pt x="244" y="653"/>
                </a:cubicBezTo>
                <a:cubicBezTo>
                  <a:pt x="217" y="555"/>
                  <a:pt x="217" y="555"/>
                  <a:pt x="217" y="555"/>
                </a:cubicBezTo>
                <a:moveTo>
                  <a:pt x="93" y="112"/>
                </a:moveTo>
                <a:cubicBezTo>
                  <a:pt x="91" y="113"/>
                  <a:pt x="89" y="113"/>
                  <a:pt x="87" y="113"/>
                </a:cubicBezTo>
                <a:cubicBezTo>
                  <a:pt x="210" y="556"/>
                  <a:pt x="210" y="556"/>
                  <a:pt x="210" y="556"/>
                </a:cubicBezTo>
                <a:cubicBezTo>
                  <a:pt x="213" y="542"/>
                  <a:pt x="213" y="542"/>
                  <a:pt x="213" y="542"/>
                </a:cubicBezTo>
                <a:cubicBezTo>
                  <a:pt x="93" y="112"/>
                  <a:pt x="93" y="112"/>
                  <a:pt x="93" y="112"/>
                </a:cubicBezTo>
                <a:moveTo>
                  <a:pt x="0" y="0"/>
                </a:moveTo>
                <a:cubicBezTo>
                  <a:pt x="0" y="9"/>
                  <a:pt x="0" y="9"/>
                  <a:pt x="0" y="9"/>
                </a:cubicBezTo>
                <a:cubicBezTo>
                  <a:pt x="64" y="76"/>
                  <a:pt x="64" y="76"/>
                  <a:pt x="64" y="76"/>
                </a:cubicBezTo>
                <a:cubicBezTo>
                  <a:pt x="65" y="74"/>
                  <a:pt x="66" y="73"/>
                  <a:pt x="67" y="71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81" name="Freeform 171"/>
          <p:cNvSpPr>
            <a:spLocks/>
          </p:cNvSpPr>
          <p:nvPr/>
        </p:nvSpPr>
        <p:spPr bwMode="auto">
          <a:xfrm flipH="1">
            <a:off x="440869" y="1283391"/>
            <a:ext cx="3760" cy="13883"/>
          </a:xfrm>
          <a:custGeom>
            <a:avLst/>
            <a:gdLst>
              <a:gd name="T0" fmla="*/ 1 w 3"/>
              <a:gd name="T1" fmla="*/ 0 h 12"/>
              <a:gd name="T2" fmla="*/ 0 w 3"/>
              <a:gd name="T3" fmla="*/ 6 h 12"/>
              <a:gd name="T4" fmla="*/ 2 w 3"/>
              <a:gd name="T5" fmla="*/ 12 h 12"/>
              <a:gd name="T6" fmla="*/ 3 w 3"/>
              <a:gd name="T7" fmla="*/ 6 h 12"/>
              <a:gd name="T8" fmla="*/ 1 w 3"/>
              <a:gd name="T9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12">
                <a:moveTo>
                  <a:pt x="1" y="0"/>
                </a:moveTo>
                <a:lnTo>
                  <a:pt x="0" y="6"/>
                </a:lnTo>
                <a:lnTo>
                  <a:pt x="2" y="12"/>
                </a:lnTo>
                <a:lnTo>
                  <a:pt x="3" y="6"/>
                </a:lnTo>
                <a:lnTo>
                  <a:pt x="1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82" name="Freeform 172"/>
          <p:cNvSpPr>
            <a:spLocks/>
          </p:cNvSpPr>
          <p:nvPr/>
        </p:nvSpPr>
        <p:spPr bwMode="auto">
          <a:xfrm flipH="1">
            <a:off x="440869" y="1283391"/>
            <a:ext cx="3760" cy="13883"/>
          </a:xfrm>
          <a:custGeom>
            <a:avLst/>
            <a:gdLst>
              <a:gd name="T0" fmla="*/ 1 w 3"/>
              <a:gd name="T1" fmla="*/ 0 h 12"/>
              <a:gd name="T2" fmla="*/ 0 w 3"/>
              <a:gd name="T3" fmla="*/ 6 h 12"/>
              <a:gd name="T4" fmla="*/ 2 w 3"/>
              <a:gd name="T5" fmla="*/ 12 h 12"/>
              <a:gd name="T6" fmla="*/ 3 w 3"/>
              <a:gd name="T7" fmla="*/ 6 h 12"/>
              <a:gd name="T8" fmla="*/ 1 w 3"/>
              <a:gd name="T9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12">
                <a:moveTo>
                  <a:pt x="1" y="0"/>
                </a:moveTo>
                <a:lnTo>
                  <a:pt x="0" y="6"/>
                </a:lnTo>
                <a:lnTo>
                  <a:pt x="2" y="12"/>
                </a:lnTo>
                <a:lnTo>
                  <a:pt x="3" y="6"/>
                </a:lnTo>
                <a:lnTo>
                  <a:pt x="1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83" name="Freeform 173"/>
          <p:cNvSpPr>
            <a:spLocks noEditPoints="1"/>
          </p:cNvSpPr>
          <p:nvPr/>
        </p:nvSpPr>
        <p:spPr bwMode="auto">
          <a:xfrm flipH="1">
            <a:off x="371928" y="1342396"/>
            <a:ext cx="270738" cy="838826"/>
          </a:xfrm>
          <a:custGeom>
            <a:avLst/>
            <a:gdLst>
              <a:gd name="T0" fmla="*/ 206 w 496"/>
              <a:gd name="T1" fmla="*/ 1134 h 1669"/>
              <a:gd name="T2" fmla="*/ 0 w 496"/>
              <a:gd name="T3" fmla="*/ 1667 h 1669"/>
              <a:gd name="T4" fmla="*/ 6 w 496"/>
              <a:gd name="T5" fmla="*/ 1669 h 1669"/>
              <a:gd name="T6" fmla="*/ 211 w 496"/>
              <a:gd name="T7" fmla="*/ 1137 h 1669"/>
              <a:gd name="T8" fmla="*/ 206 w 496"/>
              <a:gd name="T9" fmla="*/ 1134 h 1669"/>
              <a:gd name="T10" fmla="*/ 232 w 496"/>
              <a:gd name="T11" fmla="*/ 1082 h 1669"/>
              <a:gd name="T12" fmla="*/ 225 w 496"/>
              <a:gd name="T13" fmla="*/ 1083 h 1669"/>
              <a:gd name="T14" fmla="*/ 208 w 496"/>
              <a:gd name="T15" fmla="*/ 1128 h 1669"/>
              <a:gd name="T16" fmla="*/ 213 w 496"/>
              <a:gd name="T17" fmla="*/ 1131 h 1669"/>
              <a:gd name="T18" fmla="*/ 232 w 496"/>
              <a:gd name="T19" fmla="*/ 1082 h 1669"/>
              <a:gd name="T20" fmla="*/ 490 w 496"/>
              <a:gd name="T21" fmla="*/ 395 h 1669"/>
              <a:gd name="T22" fmla="*/ 228 w 496"/>
              <a:gd name="T23" fmla="*/ 1077 h 1669"/>
              <a:gd name="T24" fmla="*/ 235 w 496"/>
              <a:gd name="T25" fmla="*/ 1076 h 1669"/>
              <a:gd name="T26" fmla="*/ 496 w 496"/>
              <a:gd name="T27" fmla="*/ 397 h 1669"/>
              <a:gd name="T28" fmla="*/ 490 w 496"/>
              <a:gd name="T29" fmla="*/ 395 h 1669"/>
              <a:gd name="T30" fmla="*/ 399 w 496"/>
              <a:gd name="T31" fmla="*/ 0 h 1669"/>
              <a:gd name="T32" fmla="*/ 394 w 496"/>
              <a:gd name="T33" fmla="*/ 2 h 1669"/>
              <a:gd name="T34" fmla="*/ 491 w 496"/>
              <a:gd name="T35" fmla="*/ 351 h 1669"/>
              <a:gd name="T36" fmla="*/ 496 w 496"/>
              <a:gd name="T37" fmla="*/ 349 h 1669"/>
              <a:gd name="T38" fmla="*/ 399 w 496"/>
              <a:gd name="T39" fmla="*/ 0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96" h="1669">
                <a:moveTo>
                  <a:pt x="206" y="1134"/>
                </a:moveTo>
                <a:cubicBezTo>
                  <a:pt x="0" y="1667"/>
                  <a:pt x="0" y="1667"/>
                  <a:pt x="0" y="1667"/>
                </a:cubicBezTo>
                <a:cubicBezTo>
                  <a:pt x="2" y="1668"/>
                  <a:pt x="4" y="1668"/>
                  <a:pt x="6" y="1669"/>
                </a:cubicBezTo>
                <a:cubicBezTo>
                  <a:pt x="211" y="1137"/>
                  <a:pt x="211" y="1137"/>
                  <a:pt x="211" y="1137"/>
                </a:cubicBezTo>
                <a:cubicBezTo>
                  <a:pt x="206" y="1134"/>
                  <a:pt x="206" y="1134"/>
                  <a:pt x="206" y="1134"/>
                </a:cubicBezTo>
                <a:moveTo>
                  <a:pt x="232" y="1082"/>
                </a:moveTo>
                <a:cubicBezTo>
                  <a:pt x="225" y="1083"/>
                  <a:pt x="225" y="1083"/>
                  <a:pt x="225" y="1083"/>
                </a:cubicBezTo>
                <a:cubicBezTo>
                  <a:pt x="208" y="1128"/>
                  <a:pt x="208" y="1128"/>
                  <a:pt x="208" y="1128"/>
                </a:cubicBezTo>
                <a:cubicBezTo>
                  <a:pt x="213" y="1131"/>
                  <a:pt x="213" y="1131"/>
                  <a:pt x="213" y="1131"/>
                </a:cubicBezTo>
                <a:cubicBezTo>
                  <a:pt x="232" y="1082"/>
                  <a:pt x="232" y="1082"/>
                  <a:pt x="232" y="1082"/>
                </a:cubicBezTo>
                <a:moveTo>
                  <a:pt x="490" y="395"/>
                </a:moveTo>
                <a:cubicBezTo>
                  <a:pt x="228" y="1077"/>
                  <a:pt x="228" y="1077"/>
                  <a:pt x="228" y="1077"/>
                </a:cubicBezTo>
                <a:cubicBezTo>
                  <a:pt x="235" y="1076"/>
                  <a:pt x="235" y="1076"/>
                  <a:pt x="235" y="1076"/>
                </a:cubicBezTo>
                <a:cubicBezTo>
                  <a:pt x="496" y="397"/>
                  <a:pt x="496" y="397"/>
                  <a:pt x="496" y="397"/>
                </a:cubicBezTo>
                <a:cubicBezTo>
                  <a:pt x="494" y="397"/>
                  <a:pt x="492" y="396"/>
                  <a:pt x="490" y="395"/>
                </a:cubicBezTo>
                <a:moveTo>
                  <a:pt x="399" y="0"/>
                </a:moveTo>
                <a:cubicBezTo>
                  <a:pt x="394" y="2"/>
                  <a:pt x="394" y="2"/>
                  <a:pt x="394" y="2"/>
                </a:cubicBezTo>
                <a:cubicBezTo>
                  <a:pt x="491" y="351"/>
                  <a:pt x="491" y="351"/>
                  <a:pt x="491" y="351"/>
                </a:cubicBezTo>
                <a:cubicBezTo>
                  <a:pt x="492" y="350"/>
                  <a:pt x="494" y="349"/>
                  <a:pt x="496" y="349"/>
                </a:cubicBezTo>
                <a:cubicBezTo>
                  <a:pt x="399" y="0"/>
                  <a:pt x="399" y="0"/>
                  <a:pt x="399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84" name="Freeform 174"/>
          <p:cNvSpPr>
            <a:spLocks/>
          </p:cNvSpPr>
          <p:nvPr/>
        </p:nvSpPr>
        <p:spPr bwMode="auto">
          <a:xfrm flipH="1">
            <a:off x="514820" y="1883874"/>
            <a:ext cx="5013" cy="3472"/>
          </a:xfrm>
          <a:custGeom>
            <a:avLst/>
            <a:gdLst>
              <a:gd name="T0" fmla="*/ 4 w 4"/>
              <a:gd name="T1" fmla="*/ 0 h 3"/>
              <a:gd name="T2" fmla="*/ 1 w 4"/>
              <a:gd name="T3" fmla="*/ 0 h 3"/>
              <a:gd name="T4" fmla="*/ 0 w 4"/>
              <a:gd name="T5" fmla="*/ 3 h 3"/>
              <a:gd name="T6" fmla="*/ 3 w 4"/>
              <a:gd name="T7" fmla="*/ 2 h 3"/>
              <a:gd name="T8" fmla="*/ 4 w 4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3">
                <a:moveTo>
                  <a:pt x="4" y="0"/>
                </a:moveTo>
                <a:lnTo>
                  <a:pt x="1" y="0"/>
                </a:lnTo>
                <a:lnTo>
                  <a:pt x="0" y="3"/>
                </a:lnTo>
                <a:lnTo>
                  <a:pt x="3" y="2"/>
                </a:lnTo>
                <a:lnTo>
                  <a:pt x="4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85" name="Freeform 175"/>
          <p:cNvSpPr>
            <a:spLocks/>
          </p:cNvSpPr>
          <p:nvPr/>
        </p:nvSpPr>
        <p:spPr bwMode="auto">
          <a:xfrm flipH="1">
            <a:off x="514820" y="1883874"/>
            <a:ext cx="5013" cy="3472"/>
          </a:xfrm>
          <a:custGeom>
            <a:avLst/>
            <a:gdLst>
              <a:gd name="T0" fmla="*/ 4 w 4"/>
              <a:gd name="T1" fmla="*/ 0 h 3"/>
              <a:gd name="T2" fmla="*/ 1 w 4"/>
              <a:gd name="T3" fmla="*/ 0 h 3"/>
              <a:gd name="T4" fmla="*/ 0 w 4"/>
              <a:gd name="T5" fmla="*/ 3 h 3"/>
              <a:gd name="T6" fmla="*/ 3 w 4"/>
              <a:gd name="T7" fmla="*/ 2 h 3"/>
              <a:gd name="T8" fmla="*/ 4 w 4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3">
                <a:moveTo>
                  <a:pt x="4" y="0"/>
                </a:moveTo>
                <a:lnTo>
                  <a:pt x="1" y="0"/>
                </a:lnTo>
                <a:lnTo>
                  <a:pt x="0" y="3"/>
                </a:lnTo>
                <a:lnTo>
                  <a:pt x="3" y="2"/>
                </a:lnTo>
                <a:lnTo>
                  <a:pt x="4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86" name="Freeform 176"/>
          <p:cNvSpPr>
            <a:spLocks/>
          </p:cNvSpPr>
          <p:nvPr/>
        </p:nvSpPr>
        <p:spPr bwMode="auto">
          <a:xfrm flipH="1">
            <a:off x="526100" y="1909328"/>
            <a:ext cx="3760" cy="4627"/>
          </a:xfrm>
          <a:custGeom>
            <a:avLst/>
            <a:gdLst>
              <a:gd name="T0" fmla="*/ 0 w 3"/>
              <a:gd name="T1" fmla="*/ 0 h 4"/>
              <a:gd name="T2" fmla="*/ 0 w 3"/>
              <a:gd name="T3" fmla="*/ 3 h 4"/>
              <a:gd name="T4" fmla="*/ 2 w 3"/>
              <a:gd name="T5" fmla="*/ 4 h 4"/>
              <a:gd name="T6" fmla="*/ 3 w 3"/>
              <a:gd name="T7" fmla="*/ 2 h 4"/>
              <a:gd name="T8" fmla="*/ 0 w 3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0" y="0"/>
                </a:moveTo>
                <a:lnTo>
                  <a:pt x="0" y="3"/>
                </a:lnTo>
                <a:lnTo>
                  <a:pt x="2" y="4"/>
                </a:lnTo>
                <a:lnTo>
                  <a:pt x="3" y="2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87" name="Freeform 177"/>
          <p:cNvSpPr>
            <a:spLocks/>
          </p:cNvSpPr>
          <p:nvPr/>
        </p:nvSpPr>
        <p:spPr bwMode="auto">
          <a:xfrm flipH="1">
            <a:off x="526100" y="1909328"/>
            <a:ext cx="3760" cy="4627"/>
          </a:xfrm>
          <a:custGeom>
            <a:avLst/>
            <a:gdLst>
              <a:gd name="T0" fmla="*/ 0 w 3"/>
              <a:gd name="T1" fmla="*/ 0 h 4"/>
              <a:gd name="T2" fmla="*/ 0 w 3"/>
              <a:gd name="T3" fmla="*/ 3 h 4"/>
              <a:gd name="T4" fmla="*/ 2 w 3"/>
              <a:gd name="T5" fmla="*/ 4 h 4"/>
              <a:gd name="T6" fmla="*/ 3 w 3"/>
              <a:gd name="T7" fmla="*/ 2 h 4"/>
              <a:gd name="T8" fmla="*/ 0 w 3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0" y="0"/>
                </a:moveTo>
                <a:lnTo>
                  <a:pt x="0" y="3"/>
                </a:lnTo>
                <a:lnTo>
                  <a:pt x="2" y="4"/>
                </a:lnTo>
                <a:lnTo>
                  <a:pt x="3" y="2"/>
                </a:lnTo>
                <a:lnTo>
                  <a:pt x="0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88" name="Freeform 178"/>
          <p:cNvSpPr>
            <a:spLocks noEditPoints="1"/>
          </p:cNvSpPr>
          <p:nvPr/>
        </p:nvSpPr>
        <p:spPr bwMode="auto">
          <a:xfrm flipH="1">
            <a:off x="329314" y="-196415"/>
            <a:ext cx="427415" cy="108758"/>
          </a:xfrm>
          <a:custGeom>
            <a:avLst/>
            <a:gdLst>
              <a:gd name="T0" fmla="*/ 699 w 784"/>
              <a:gd name="T1" fmla="*/ 187 h 216"/>
              <a:gd name="T2" fmla="*/ 697 w 784"/>
              <a:gd name="T3" fmla="*/ 193 h 216"/>
              <a:gd name="T4" fmla="*/ 783 w 784"/>
              <a:gd name="T5" fmla="*/ 216 h 216"/>
              <a:gd name="T6" fmla="*/ 784 w 784"/>
              <a:gd name="T7" fmla="*/ 215 h 216"/>
              <a:gd name="T8" fmla="*/ 781 w 784"/>
              <a:gd name="T9" fmla="*/ 209 h 216"/>
              <a:gd name="T10" fmla="*/ 699 w 784"/>
              <a:gd name="T11" fmla="*/ 187 h 216"/>
              <a:gd name="T12" fmla="*/ 630 w 784"/>
              <a:gd name="T13" fmla="*/ 168 h 216"/>
              <a:gd name="T14" fmla="*/ 625 w 784"/>
              <a:gd name="T15" fmla="*/ 173 h 216"/>
              <a:gd name="T16" fmla="*/ 692 w 784"/>
              <a:gd name="T17" fmla="*/ 191 h 216"/>
              <a:gd name="T18" fmla="*/ 693 w 784"/>
              <a:gd name="T19" fmla="*/ 185 h 216"/>
              <a:gd name="T20" fmla="*/ 630 w 784"/>
              <a:gd name="T21" fmla="*/ 168 h 216"/>
              <a:gd name="T22" fmla="*/ 1 w 784"/>
              <a:gd name="T23" fmla="*/ 0 h 216"/>
              <a:gd name="T24" fmla="*/ 0 w 784"/>
              <a:gd name="T25" fmla="*/ 6 h 216"/>
              <a:gd name="T26" fmla="*/ 618 w 784"/>
              <a:gd name="T27" fmla="*/ 172 h 216"/>
              <a:gd name="T28" fmla="*/ 623 w 784"/>
              <a:gd name="T29" fmla="*/ 167 h 216"/>
              <a:gd name="T30" fmla="*/ 1 w 784"/>
              <a:gd name="T31" fmla="*/ 0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84" h="216">
                <a:moveTo>
                  <a:pt x="699" y="187"/>
                </a:moveTo>
                <a:cubicBezTo>
                  <a:pt x="697" y="193"/>
                  <a:pt x="697" y="193"/>
                  <a:pt x="697" y="193"/>
                </a:cubicBezTo>
                <a:cubicBezTo>
                  <a:pt x="783" y="216"/>
                  <a:pt x="783" y="216"/>
                  <a:pt x="783" y="216"/>
                </a:cubicBezTo>
                <a:cubicBezTo>
                  <a:pt x="783" y="216"/>
                  <a:pt x="783" y="215"/>
                  <a:pt x="784" y="215"/>
                </a:cubicBezTo>
                <a:cubicBezTo>
                  <a:pt x="781" y="209"/>
                  <a:pt x="781" y="209"/>
                  <a:pt x="781" y="209"/>
                </a:cubicBezTo>
                <a:cubicBezTo>
                  <a:pt x="699" y="187"/>
                  <a:pt x="699" y="187"/>
                  <a:pt x="699" y="187"/>
                </a:cubicBezTo>
                <a:moveTo>
                  <a:pt x="630" y="168"/>
                </a:moveTo>
                <a:cubicBezTo>
                  <a:pt x="625" y="173"/>
                  <a:pt x="625" y="173"/>
                  <a:pt x="625" y="173"/>
                </a:cubicBezTo>
                <a:cubicBezTo>
                  <a:pt x="692" y="191"/>
                  <a:pt x="692" y="191"/>
                  <a:pt x="692" y="191"/>
                </a:cubicBezTo>
                <a:cubicBezTo>
                  <a:pt x="693" y="185"/>
                  <a:pt x="693" y="185"/>
                  <a:pt x="693" y="185"/>
                </a:cubicBezTo>
                <a:cubicBezTo>
                  <a:pt x="630" y="168"/>
                  <a:pt x="630" y="168"/>
                  <a:pt x="630" y="168"/>
                </a:cubicBezTo>
                <a:moveTo>
                  <a:pt x="1" y="0"/>
                </a:moveTo>
                <a:cubicBezTo>
                  <a:pt x="1" y="2"/>
                  <a:pt x="1" y="4"/>
                  <a:pt x="0" y="6"/>
                </a:cubicBezTo>
                <a:cubicBezTo>
                  <a:pt x="618" y="172"/>
                  <a:pt x="618" y="172"/>
                  <a:pt x="618" y="172"/>
                </a:cubicBezTo>
                <a:cubicBezTo>
                  <a:pt x="623" y="167"/>
                  <a:pt x="623" y="167"/>
                  <a:pt x="623" y="167"/>
                </a:cubicBezTo>
                <a:cubicBezTo>
                  <a:pt x="1" y="0"/>
                  <a:pt x="1" y="0"/>
                  <a:pt x="1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89" name="Freeform 179"/>
          <p:cNvSpPr>
            <a:spLocks noEditPoints="1"/>
          </p:cNvSpPr>
          <p:nvPr/>
        </p:nvSpPr>
        <p:spPr bwMode="auto">
          <a:xfrm flipH="1">
            <a:off x="375691" y="-111954"/>
            <a:ext cx="43870" cy="12727"/>
          </a:xfrm>
          <a:custGeom>
            <a:avLst/>
            <a:gdLst>
              <a:gd name="T0" fmla="*/ 32 w 35"/>
              <a:gd name="T1" fmla="*/ 8 h 11"/>
              <a:gd name="T2" fmla="*/ 32 w 35"/>
              <a:gd name="T3" fmla="*/ 10 h 11"/>
              <a:gd name="T4" fmla="*/ 34 w 35"/>
              <a:gd name="T5" fmla="*/ 11 h 11"/>
              <a:gd name="T6" fmla="*/ 35 w 35"/>
              <a:gd name="T7" fmla="*/ 9 h 11"/>
              <a:gd name="T8" fmla="*/ 32 w 35"/>
              <a:gd name="T9" fmla="*/ 8 h 11"/>
              <a:gd name="T10" fmla="*/ 2 w 35"/>
              <a:gd name="T11" fmla="*/ 0 h 11"/>
              <a:gd name="T12" fmla="*/ 0 w 35"/>
              <a:gd name="T13" fmla="*/ 2 h 11"/>
              <a:gd name="T14" fmla="*/ 3 w 35"/>
              <a:gd name="T15" fmla="*/ 3 h 11"/>
              <a:gd name="T16" fmla="*/ 5 w 35"/>
              <a:gd name="T17" fmla="*/ 0 h 11"/>
              <a:gd name="T18" fmla="*/ 2 w 35"/>
              <a:gd name="T1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5" h="11">
                <a:moveTo>
                  <a:pt x="32" y="8"/>
                </a:moveTo>
                <a:lnTo>
                  <a:pt x="32" y="10"/>
                </a:lnTo>
                <a:lnTo>
                  <a:pt x="34" y="11"/>
                </a:lnTo>
                <a:lnTo>
                  <a:pt x="35" y="9"/>
                </a:lnTo>
                <a:lnTo>
                  <a:pt x="32" y="8"/>
                </a:lnTo>
                <a:close/>
                <a:moveTo>
                  <a:pt x="2" y="0"/>
                </a:moveTo>
                <a:lnTo>
                  <a:pt x="0" y="2"/>
                </a:lnTo>
                <a:lnTo>
                  <a:pt x="3" y="3"/>
                </a:lnTo>
                <a:lnTo>
                  <a:pt x="5" y="0"/>
                </a:lnTo>
                <a:lnTo>
                  <a:pt x="2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90" name="Freeform 180"/>
          <p:cNvSpPr>
            <a:spLocks noEditPoints="1"/>
          </p:cNvSpPr>
          <p:nvPr/>
        </p:nvSpPr>
        <p:spPr bwMode="auto">
          <a:xfrm flipH="1">
            <a:off x="375691" y="-111954"/>
            <a:ext cx="43870" cy="12727"/>
          </a:xfrm>
          <a:custGeom>
            <a:avLst/>
            <a:gdLst>
              <a:gd name="T0" fmla="*/ 32 w 35"/>
              <a:gd name="T1" fmla="*/ 8 h 11"/>
              <a:gd name="T2" fmla="*/ 32 w 35"/>
              <a:gd name="T3" fmla="*/ 10 h 11"/>
              <a:gd name="T4" fmla="*/ 34 w 35"/>
              <a:gd name="T5" fmla="*/ 11 h 11"/>
              <a:gd name="T6" fmla="*/ 35 w 35"/>
              <a:gd name="T7" fmla="*/ 9 h 11"/>
              <a:gd name="T8" fmla="*/ 32 w 35"/>
              <a:gd name="T9" fmla="*/ 8 h 11"/>
              <a:gd name="T10" fmla="*/ 2 w 35"/>
              <a:gd name="T11" fmla="*/ 0 h 11"/>
              <a:gd name="T12" fmla="*/ 0 w 35"/>
              <a:gd name="T13" fmla="*/ 2 h 11"/>
              <a:gd name="T14" fmla="*/ 3 w 35"/>
              <a:gd name="T15" fmla="*/ 3 h 11"/>
              <a:gd name="T16" fmla="*/ 5 w 35"/>
              <a:gd name="T17" fmla="*/ 0 h 11"/>
              <a:gd name="T18" fmla="*/ 2 w 35"/>
              <a:gd name="T1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5" h="11">
                <a:moveTo>
                  <a:pt x="32" y="8"/>
                </a:moveTo>
                <a:lnTo>
                  <a:pt x="32" y="10"/>
                </a:lnTo>
                <a:lnTo>
                  <a:pt x="34" y="11"/>
                </a:lnTo>
                <a:lnTo>
                  <a:pt x="35" y="9"/>
                </a:lnTo>
                <a:lnTo>
                  <a:pt x="32" y="8"/>
                </a:lnTo>
                <a:moveTo>
                  <a:pt x="2" y="0"/>
                </a:moveTo>
                <a:lnTo>
                  <a:pt x="0" y="2"/>
                </a:lnTo>
                <a:lnTo>
                  <a:pt x="3" y="3"/>
                </a:lnTo>
                <a:lnTo>
                  <a:pt x="5" y="0"/>
                </a:lnTo>
                <a:lnTo>
                  <a:pt x="2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91" name="Freeform 181"/>
          <p:cNvSpPr>
            <a:spLocks/>
          </p:cNvSpPr>
          <p:nvPr/>
        </p:nvSpPr>
        <p:spPr bwMode="auto">
          <a:xfrm flipH="1">
            <a:off x="329312" y="-91128"/>
            <a:ext cx="1253" cy="3472"/>
          </a:xfrm>
          <a:custGeom>
            <a:avLst/>
            <a:gdLst>
              <a:gd name="T0" fmla="*/ 0 w 4"/>
              <a:gd name="T1" fmla="*/ 0 h 6"/>
              <a:gd name="T2" fmla="*/ 3 w 4"/>
              <a:gd name="T3" fmla="*/ 6 h 6"/>
              <a:gd name="T4" fmla="*/ 4 w 4"/>
              <a:gd name="T5" fmla="*/ 1 h 6"/>
              <a:gd name="T6" fmla="*/ 0 w 4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6">
                <a:moveTo>
                  <a:pt x="0" y="0"/>
                </a:moveTo>
                <a:cubicBezTo>
                  <a:pt x="3" y="6"/>
                  <a:pt x="3" y="6"/>
                  <a:pt x="3" y="6"/>
                </a:cubicBezTo>
                <a:cubicBezTo>
                  <a:pt x="3" y="4"/>
                  <a:pt x="3" y="3"/>
                  <a:pt x="4" y="1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92" name="Freeform 182"/>
          <p:cNvSpPr>
            <a:spLocks noEditPoints="1"/>
          </p:cNvSpPr>
          <p:nvPr/>
        </p:nvSpPr>
        <p:spPr bwMode="auto">
          <a:xfrm flipH="1">
            <a:off x="527352" y="-187161"/>
            <a:ext cx="238149" cy="565774"/>
          </a:xfrm>
          <a:custGeom>
            <a:avLst/>
            <a:gdLst>
              <a:gd name="T0" fmla="*/ 224 w 438"/>
              <a:gd name="T1" fmla="*/ 566 h 1124"/>
              <a:gd name="T2" fmla="*/ 219 w 438"/>
              <a:gd name="T3" fmla="*/ 571 h 1124"/>
              <a:gd name="T4" fmla="*/ 432 w 438"/>
              <a:gd name="T5" fmla="*/ 1123 h 1124"/>
              <a:gd name="T6" fmla="*/ 432 w 438"/>
              <a:gd name="T7" fmla="*/ 1123 h 1124"/>
              <a:gd name="T8" fmla="*/ 438 w 438"/>
              <a:gd name="T9" fmla="*/ 1124 h 1124"/>
              <a:gd name="T10" fmla="*/ 224 w 438"/>
              <a:gd name="T11" fmla="*/ 566 h 1124"/>
              <a:gd name="T12" fmla="*/ 5 w 438"/>
              <a:gd name="T13" fmla="*/ 0 h 1124"/>
              <a:gd name="T14" fmla="*/ 0 w 438"/>
              <a:gd name="T15" fmla="*/ 3 h 1124"/>
              <a:gd name="T16" fmla="*/ 217 w 438"/>
              <a:gd name="T17" fmla="*/ 565 h 1124"/>
              <a:gd name="T18" fmla="*/ 221 w 438"/>
              <a:gd name="T19" fmla="*/ 560 h 1124"/>
              <a:gd name="T20" fmla="*/ 5 w 438"/>
              <a:gd name="T21" fmla="*/ 0 h 1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38" h="1124">
                <a:moveTo>
                  <a:pt x="224" y="566"/>
                </a:moveTo>
                <a:cubicBezTo>
                  <a:pt x="219" y="571"/>
                  <a:pt x="219" y="571"/>
                  <a:pt x="219" y="571"/>
                </a:cubicBezTo>
                <a:cubicBezTo>
                  <a:pt x="432" y="1123"/>
                  <a:pt x="432" y="1123"/>
                  <a:pt x="432" y="1123"/>
                </a:cubicBezTo>
                <a:cubicBezTo>
                  <a:pt x="432" y="1123"/>
                  <a:pt x="432" y="1123"/>
                  <a:pt x="432" y="1123"/>
                </a:cubicBezTo>
                <a:cubicBezTo>
                  <a:pt x="434" y="1123"/>
                  <a:pt x="436" y="1123"/>
                  <a:pt x="438" y="1124"/>
                </a:cubicBezTo>
                <a:cubicBezTo>
                  <a:pt x="224" y="566"/>
                  <a:pt x="224" y="566"/>
                  <a:pt x="224" y="566"/>
                </a:cubicBezTo>
                <a:moveTo>
                  <a:pt x="5" y="0"/>
                </a:moveTo>
                <a:cubicBezTo>
                  <a:pt x="4" y="1"/>
                  <a:pt x="2" y="2"/>
                  <a:pt x="0" y="3"/>
                </a:cubicBezTo>
                <a:cubicBezTo>
                  <a:pt x="217" y="565"/>
                  <a:pt x="217" y="565"/>
                  <a:pt x="217" y="565"/>
                </a:cubicBezTo>
                <a:cubicBezTo>
                  <a:pt x="221" y="560"/>
                  <a:pt x="221" y="560"/>
                  <a:pt x="221" y="560"/>
                </a:cubicBezTo>
                <a:cubicBezTo>
                  <a:pt x="5" y="0"/>
                  <a:pt x="5" y="0"/>
                  <a:pt x="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93" name="Freeform 183"/>
          <p:cNvSpPr>
            <a:spLocks/>
          </p:cNvSpPr>
          <p:nvPr/>
        </p:nvSpPr>
        <p:spPr bwMode="auto">
          <a:xfrm flipH="1">
            <a:off x="643921" y="95150"/>
            <a:ext cx="3760" cy="4627"/>
          </a:xfrm>
          <a:custGeom>
            <a:avLst/>
            <a:gdLst>
              <a:gd name="T0" fmla="*/ 2 w 3"/>
              <a:gd name="T1" fmla="*/ 0 h 4"/>
              <a:gd name="T2" fmla="*/ 0 w 3"/>
              <a:gd name="T3" fmla="*/ 2 h 4"/>
              <a:gd name="T4" fmla="*/ 1 w 3"/>
              <a:gd name="T5" fmla="*/ 4 h 4"/>
              <a:gd name="T6" fmla="*/ 3 w 3"/>
              <a:gd name="T7" fmla="*/ 2 h 4"/>
              <a:gd name="T8" fmla="*/ 2 w 3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2" y="0"/>
                </a:moveTo>
                <a:lnTo>
                  <a:pt x="0" y="2"/>
                </a:lnTo>
                <a:lnTo>
                  <a:pt x="1" y="4"/>
                </a:lnTo>
                <a:lnTo>
                  <a:pt x="3" y="2"/>
                </a:lnTo>
                <a:lnTo>
                  <a:pt x="2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194" name="Freeform 184"/>
          <p:cNvSpPr>
            <a:spLocks/>
          </p:cNvSpPr>
          <p:nvPr/>
        </p:nvSpPr>
        <p:spPr bwMode="auto">
          <a:xfrm flipH="1">
            <a:off x="643921" y="95150"/>
            <a:ext cx="3760" cy="4627"/>
          </a:xfrm>
          <a:custGeom>
            <a:avLst/>
            <a:gdLst>
              <a:gd name="T0" fmla="*/ 2 w 3"/>
              <a:gd name="T1" fmla="*/ 0 h 4"/>
              <a:gd name="T2" fmla="*/ 0 w 3"/>
              <a:gd name="T3" fmla="*/ 2 h 4"/>
              <a:gd name="T4" fmla="*/ 1 w 3"/>
              <a:gd name="T5" fmla="*/ 4 h 4"/>
              <a:gd name="T6" fmla="*/ 3 w 3"/>
              <a:gd name="T7" fmla="*/ 2 h 4"/>
              <a:gd name="T8" fmla="*/ 2 w 3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2" y="0"/>
                </a:moveTo>
                <a:lnTo>
                  <a:pt x="0" y="2"/>
                </a:lnTo>
                <a:lnTo>
                  <a:pt x="1" y="4"/>
                </a:lnTo>
                <a:lnTo>
                  <a:pt x="3" y="2"/>
                </a:lnTo>
                <a:lnTo>
                  <a:pt x="2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04" name="Freeform 194"/>
          <p:cNvSpPr>
            <a:spLocks noEditPoints="1"/>
          </p:cNvSpPr>
          <p:nvPr/>
        </p:nvSpPr>
        <p:spPr bwMode="auto">
          <a:xfrm flipH="1">
            <a:off x="895856" y="-37905"/>
            <a:ext cx="363491" cy="312389"/>
          </a:xfrm>
          <a:custGeom>
            <a:avLst/>
            <a:gdLst>
              <a:gd name="T0" fmla="*/ 282 w 290"/>
              <a:gd name="T1" fmla="*/ 259 h 270"/>
              <a:gd name="T2" fmla="*/ 285 w 290"/>
              <a:gd name="T3" fmla="*/ 265 h 270"/>
              <a:gd name="T4" fmla="*/ 290 w 290"/>
              <a:gd name="T5" fmla="*/ 270 h 270"/>
              <a:gd name="T6" fmla="*/ 287 w 290"/>
              <a:gd name="T7" fmla="*/ 264 h 270"/>
              <a:gd name="T8" fmla="*/ 282 w 290"/>
              <a:gd name="T9" fmla="*/ 259 h 270"/>
              <a:gd name="T10" fmla="*/ 2 w 290"/>
              <a:gd name="T11" fmla="*/ 0 h 270"/>
              <a:gd name="T12" fmla="*/ 0 w 290"/>
              <a:gd name="T13" fmla="*/ 2 h 270"/>
              <a:gd name="T14" fmla="*/ 2 w 290"/>
              <a:gd name="T15" fmla="*/ 3 h 270"/>
              <a:gd name="T16" fmla="*/ 4 w 290"/>
              <a:gd name="T17" fmla="*/ 2 h 270"/>
              <a:gd name="T18" fmla="*/ 2 w 290"/>
              <a:gd name="T19" fmla="*/ 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90" h="270">
                <a:moveTo>
                  <a:pt x="282" y="259"/>
                </a:moveTo>
                <a:lnTo>
                  <a:pt x="285" y="265"/>
                </a:lnTo>
                <a:lnTo>
                  <a:pt x="290" y="270"/>
                </a:lnTo>
                <a:lnTo>
                  <a:pt x="287" y="264"/>
                </a:lnTo>
                <a:lnTo>
                  <a:pt x="282" y="259"/>
                </a:lnTo>
                <a:close/>
                <a:moveTo>
                  <a:pt x="2" y="0"/>
                </a:moveTo>
                <a:lnTo>
                  <a:pt x="0" y="2"/>
                </a:lnTo>
                <a:lnTo>
                  <a:pt x="2" y="3"/>
                </a:lnTo>
                <a:lnTo>
                  <a:pt x="4" y="2"/>
                </a:lnTo>
                <a:lnTo>
                  <a:pt x="2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05" name="Freeform 195"/>
          <p:cNvSpPr>
            <a:spLocks noEditPoints="1"/>
          </p:cNvSpPr>
          <p:nvPr/>
        </p:nvSpPr>
        <p:spPr bwMode="auto">
          <a:xfrm flipH="1">
            <a:off x="895856" y="-37905"/>
            <a:ext cx="363491" cy="312389"/>
          </a:xfrm>
          <a:custGeom>
            <a:avLst/>
            <a:gdLst>
              <a:gd name="T0" fmla="*/ 282 w 290"/>
              <a:gd name="T1" fmla="*/ 259 h 270"/>
              <a:gd name="T2" fmla="*/ 285 w 290"/>
              <a:gd name="T3" fmla="*/ 265 h 270"/>
              <a:gd name="T4" fmla="*/ 290 w 290"/>
              <a:gd name="T5" fmla="*/ 270 h 270"/>
              <a:gd name="T6" fmla="*/ 287 w 290"/>
              <a:gd name="T7" fmla="*/ 264 h 270"/>
              <a:gd name="T8" fmla="*/ 282 w 290"/>
              <a:gd name="T9" fmla="*/ 259 h 270"/>
              <a:gd name="T10" fmla="*/ 2 w 290"/>
              <a:gd name="T11" fmla="*/ 0 h 270"/>
              <a:gd name="T12" fmla="*/ 0 w 290"/>
              <a:gd name="T13" fmla="*/ 2 h 270"/>
              <a:gd name="T14" fmla="*/ 2 w 290"/>
              <a:gd name="T15" fmla="*/ 3 h 270"/>
              <a:gd name="T16" fmla="*/ 4 w 290"/>
              <a:gd name="T17" fmla="*/ 2 h 270"/>
              <a:gd name="T18" fmla="*/ 2 w 290"/>
              <a:gd name="T19" fmla="*/ 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90" h="270">
                <a:moveTo>
                  <a:pt x="282" y="259"/>
                </a:moveTo>
                <a:lnTo>
                  <a:pt x="285" y="265"/>
                </a:lnTo>
                <a:lnTo>
                  <a:pt x="290" y="270"/>
                </a:lnTo>
                <a:lnTo>
                  <a:pt x="287" y="264"/>
                </a:lnTo>
                <a:lnTo>
                  <a:pt x="282" y="259"/>
                </a:lnTo>
                <a:moveTo>
                  <a:pt x="2" y="0"/>
                </a:moveTo>
                <a:lnTo>
                  <a:pt x="0" y="2"/>
                </a:lnTo>
                <a:lnTo>
                  <a:pt x="2" y="3"/>
                </a:lnTo>
                <a:lnTo>
                  <a:pt x="4" y="2"/>
                </a:lnTo>
                <a:lnTo>
                  <a:pt x="2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06" name="Freeform 196"/>
          <p:cNvSpPr>
            <a:spLocks/>
          </p:cNvSpPr>
          <p:nvPr/>
        </p:nvSpPr>
        <p:spPr bwMode="auto">
          <a:xfrm flipH="1">
            <a:off x="810623" y="332335"/>
            <a:ext cx="17548" cy="10412"/>
          </a:xfrm>
          <a:custGeom>
            <a:avLst/>
            <a:gdLst>
              <a:gd name="T0" fmla="*/ 0 w 14"/>
              <a:gd name="T1" fmla="*/ 0 h 9"/>
              <a:gd name="T2" fmla="*/ 5 w 14"/>
              <a:gd name="T3" fmla="*/ 4 h 9"/>
              <a:gd name="T4" fmla="*/ 14 w 14"/>
              <a:gd name="T5" fmla="*/ 9 h 9"/>
              <a:gd name="T6" fmla="*/ 9 w 14"/>
              <a:gd name="T7" fmla="*/ 4 h 9"/>
              <a:gd name="T8" fmla="*/ 0 w 14"/>
              <a:gd name="T9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9">
                <a:moveTo>
                  <a:pt x="0" y="0"/>
                </a:moveTo>
                <a:lnTo>
                  <a:pt x="5" y="4"/>
                </a:lnTo>
                <a:lnTo>
                  <a:pt x="14" y="9"/>
                </a:lnTo>
                <a:lnTo>
                  <a:pt x="9" y="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07" name="Freeform 197"/>
          <p:cNvSpPr>
            <a:spLocks/>
          </p:cNvSpPr>
          <p:nvPr/>
        </p:nvSpPr>
        <p:spPr bwMode="auto">
          <a:xfrm flipH="1">
            <a:off x="810623" y="332335"/>
            <a:ext cx="17548" cy="10412"/>
          </a:xfrm>
          <a:custGeom>
            <a:avLst/>
            <a:gdLst>
              <a:gd name="T0" fmla="*/ 0 w 14"/>
              <a:gd name="T1" fmla="*/ 0 h 9"/>
              <a:gd name="T2" fmla="*/ 5 w 14"/>
              <a:gd name="T3" fmla="*/ 4 h 9"/>
              <a:gd name="T4" fmla="*/ 14 w 14"/>
              <a:gd name="T5" fmla="*/ 9 h 9"/>
              <a:gd name="T6" fmla="*/ 9 w 14"/>
              <a:gd name="T7" fmla="*/ 4 h 9"/>
              <a:gd name="T8" fmla="*/ 0 w 14"/>
              <a:gd name="T9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9">
                <a:moveTo>
                  <a:pt x="0" y="0"/>
                </a:moveTo>
                <a:lnTo>
                  <a:pt x="5" y="4"/>
                </a:lnTo>
                <a:lnTo>
                  <a:pt x="14" y="9"/>
                </a:lnTo>
                <a:lnTo>
                  <a:pt x="9" y="4"/>
                </a:lnTo>
                <a:lnTo>
                  <a:pt x="0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08" name="Freeform 198"/>
          <p:cNvSpPr>
            <a:spLocks/>
          </p:cNvSpPr>
          <p:nvPr/>
        </p:nvSpPr>
        <p:spPr bwMode="auto">
          <a:xfrm flipH="1">
            <a:off x="853239" y="287212"/>
            <a:ext cx="27575" cy="23140"/>
          </a:xfrm>
          <a:custGeom>
            <a:avLst/>
            <a:gdLst>
              <a:gd name="T0" fmla="*/ 4 w 50"/>
              <a:gd name="T1" fmla="*/ 0 h 47"/>
              <a:gd name="T2" fmla="*/ 0 w 50"/>
              <a:gd name="T3" fmla="*/ 1 h 47"/>
              <a:gd name="T4" fmla="*/ 50 w 50"/>
              <a:gd name="T5" fmla="*/ 47 h 47"/>
              <a:gd name="T6" fmla="*/ 50 w 50"/>
              <a:gd name="T7" fmla="*/ 46 h 47"/>
              <a:gd name="T8" fmla="*/ 50 w 50"/>
              <a:gd name="T9" fmla="*/ 38 h 47"/>
              <a:gd name="T10" fmla="*/ 9 w 50"/>
              <a:gd name="T11" fmla="*/ 1 h 47"/>
              <a:gd name="T12" fmla="*/ 4 w 50"/>
              <a:gd name="T13" fmla="*/ 0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47">
                <a:moveTo>
                  <a:pt x="4" y="0"/>
                </a:moveTo>
                <a:cubicBezTo>
                  <a:pt x="3" y="0"/>
                  <a:pt x="1" y="1"/>
                  <a:pt x="0" y="1"/>
                </a:cubicBezTo>
                <a:cubicBezTo>
                  <a:pt x="50" y="47"/>
                  <a:pt x="50" y="47"/>
                  <a:pt x="50" y="47"/>
                </a:cubicBezTo>
                <a:cubicBezTo>
                  <a:pt x="50" y="47"/>
                  <a:pt x="50" y="47"/>
                  <a:pt x="50" y="46"/>
                </a:cubicBezTo>
                <a:cubicBezTo>
                  <a:pt x="50" y="44"/>
                  <a:pt x="50" y="41"/>
                  <a:pt x="50" y="38"/>
                </a:cubicBezTo>
                <a:cubicBezTo>
                  <a:pt x="9" y="1"/>
                  <a:pt x="9" y="1"/>
                  <a:pt x="9" y="1"/>
                </a:cubicBezTo>
                <a:cubicBezTo>
                  <a:pt x="7" y="0"/>
                  <a:pt x="6" y="0"/>
                  <a:pt x="4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09" name="Freeform 199"/>
          <p:cNvSpPr>
            <a:spLocks noEditPoints="1"/>
          </p:cNvSpPr>
          <p:nvPr/>
        </p:nvSpPr>
        <p:spPr bwMode="auto">
          <a:xfrm flipH="1">
            <a:off x="-263555" y="805548"/>
            <a:ext cx="826002" cy="587758"/>
          </a:xfrm>
          <a:custGeom>
            <a:avLst/>
            <a:gdLst>
              <a:gd name="T0" fmla="*/ 427 w 1516"/>
              <a:gd name="T1" fmla="*/ 992 h 1168"/>
              <a:gd name="T2" fmla="*/ 250 w 1516"/>
              <a:gd name="T3" fmla="*/ 1062 h 1168"/>
              <a:gd name="T4" fmla="*/ 244 w 1516"/>
              <a:gd name="T5" fmla="*/ 1065 h 1168"/>
              <a:gd name="T6" fmla="*/ 200 w 1516"/>
              <a:gd name="T7" fmla="*/ 1082 h 1168"/>
              <a:gd name="T8" fmla="*/ 199 w 1516"/>
              <a:gd name="T9" fmla="*/ 1089 h 1168"/>
              <a:gd name="T10" fmla="*/ 246 w 1516"/>
              <a:gd name="T11" fmla="*/ 1070 h 1168"/>
              <a:gd name="T12" fmla="*/ 251 w 1516"/>
              <a:gd name="T13" fmla="*/ 1068 h 1168"/>
              <a:gd name="T14" fmla="*/ 429 w 1516"/>
              <a:gd name="T15" fmla="*/ 997 h 1168"/>
              <a:gd name="T16" fmla="*/ 427 w 1516"/>
              <a:gd name="T17" fmla="*/ 992 h 1168"/>
              <a:gd name="T18" fmla="*/ 629 w 1516"/>
              <a:gd name="T19" fmla="*/ 911 h 1168"/>
              <a:gd name="T20" fmla="*/ 432 w 1516"/>
              <a:gd name="T21" fmla="*/ 990 h 1168"/>
              <a:gd name="T22" fmla="*/ 434 w 1516"/>
              <a:gd name="T23" fmla="*/ 995 h 1168"/>
              <a:gd name="T24" fmla="*/ 634 w 1516"/>
              <a:gd name="T25" fmla="*/ 915 h 1168"/>
              <a:gd name="T26" fmla="*/ 629 w 1516"/>
              <a:gd name="T27" fmla="*/ 911 h 1168"/>
              <a:gd name="T28" fmla="*/ 1107 w 1516"/>
              <a:gd name="T29" fmla="*/ 721 h 1168"/>
              <a:gd name="T30" fmla="*/ 635 w 1516"/>
              <a:gd name="T31" fmla="*/ 909 h 1168"/>
              <a:gd name="T32" fmla="*/ 640 w 1516"/>
              <a:gd name="T33" fmla="*/ 913 h 1168"/>
              <a:gd name="T34" fmla="*/ 1108 w 1516"/>
              <a:gd name="T35" fmla="*/ 727 h 1168"/>
              <a:gd name="T36" fmla="*/ 1107 w 1516"/>
              <a:gd name="T37" fmla="*/ 721 h 1168"/>
              <a:gd name="T38" fmla="*/ 1512 w 1516"/>
              <a:gd name="T39" fmla="*/ 559 h 1168"/>
              <a:gd name="T40" fmla="*/ 1112 w 1516"/>
              <a:gd name="T41" fmla="*/ 718 h 1168"/>
              <a:gd name="T42" fmla="*/ 1113 w 1516"/>
              <a:gd name="T43" fmla="*/ 724 h 1168"/>
              <a:gd name="T44" fmla="*/ 1516 w 1516"/>
              <a:gd name="T45" fmla="*/ 564 h 1168"/>
              <a:gd name="T46" fmla="*/ 1512 w 1516"/>
              <a:gd name="T47" fmla="*/ 559 h 1168"/>
              <a:gd name="T48" fmla="*/ 6 w 1516"/>
              <a:gd name="T49" fmla="*/ 111 h 1168"/>
              <a:gd name="T50" fmla="*/ 0 w 1516"/>
              <a:gd name="T51" fmla="*/ 112 h 1168"/>
              <a:gd name="T52" fmla="*/ 0 w 1516"/>
              <a:gd name="T53" fmla="*/ 403 h 1168"/>
              <a:gd name="T54" fmla="*/ 0 w 1516"/>
              <a:gd name="T55" fmla="*/ 411 h 1168"/>
              <a:gd name="T56" fmla="*/ 0 w 1516"/>
              <a:gd name="T57" fmla="*/ 1168 h 1168"/>
              <a:gd name="T58" fmla="*/ 192 w 1516"/>
              <a:gd name="T59" fmla="*/ 1092 h 1168"/>
              <a:gd name="T60" fmla="*/ 194 w 1516"/>
              <a:gd name="T61" fmla="*/ 1085 h 1168"/>
              <a:gd name="T62" fmla="*/ 6 w 1516"/>
              <a:gd name="T63" fmla="*/ 1159 h 1168"/>
              <a:gd name="T64" fmla="*/ 6 w 1516"/>
              <a:gd name="T65" fmla="*/ 418 h 1168"/>
              <a:gd name="T66" fmla="*/ 6 w 1516"/>
              <a:gd name="T67" fmla="*/ 409 h 1168"/>
              <a:gd name="T68" fmla="*/ 6 w 1516"/>
              <a:gd name="T69" fmla="*/ 111 h 1168"/>
              <a:gd name="T70" fmla="*/ 6 w 1516"/>
              <a:gd name="T71" fmla="*/ 0 h 1168"/>
              <a:gd name="T72" fmla="*/ 3 w 1516"/>
              <a:gd name="T73" fmla="*/ 21 h 1168"/>
              <a:gd name="T74" fmla="*/ 6 w 1516"/>
              <a:gd name="T75" fmla="*/ 22 h 1168"/>
              <a:gd name="T76" fmla="*/ 6 w 1516"/>
              <a:gd name="T77" fmla="*/ 0 h 1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16" h="1168">
                <a:moveTo>
                  <a:pt x="427" y="992"/>
                </a:moveTo>
                <a:cubicBezTo>
                  <a:pt x="250" y="1062"/>
                  <a:pt x="250" y="1062"/>
                  <a:pt x="250" y="1062"/>
                </a:cubicBezTo>
                <a:cubicBezTo>
                  <a:pt x="244" y="1065"/>
                  <a:pt x="244" y="1065"/>
                  <a:pt x="244" y="1065"/>
                </a:cubicBezTo>
                <a:cubicBezTo>
                  <a:pt x="200" y="1082"/>
                  <a:pt x="200" y="1082"/>
                  <a:pt x="200" y="1082"/>
                </a:cubicBezTo>
                <a:cubicBezTo>
                  <a:pt x="199" y="1089"/>
                  <a:pt x="199" y="1089"/>
                  <a:pt x="199" y="1089"/>
                </a:cubicBezTo>
                <a:cubicBezTo>
                  <a:pt x="246" y="1070"/>
                  <a:pt x="246" y="1070"/>
                  <a:pt x="246" y="1070"/>
                </a:cubicBezTo>
                <a:cubicBezTo>
                  <a:pt x="251" y="1068"/>
                  <a:pt x="251" y="1068"/>
                  <a:pt x="251" y="1068"/>
                </a:cubicBezTo>
                <a:cubicBezTo>
                  <a:pt x="429" y="997"/>
                  <a:pt x="429" y="997"/>
                  <a:pt x="429" y="997"/>
                </a:cubicBezTo>
                <a:cubicBezTo>
                  <a:pt x="427" y="992"/>
                  <a:pt x="427" y="992"/>
                  <a:pt x="427" y="992"/>
                </a:cubicBezTo>
                <a:moveTo>
                  <a:pt x="629" y="911"/>
                </a:moveTo>
                <a:cubicBezTo>
                  <a:pt x="432" y="990"/>
                  <a:pt x="432" y="990"/>
                  <a:pt x="432" y="990"/>
                </a:cubicBezTo>
                <a:cubicBezTo>
                  <a:pt x="434" y="995"/>
                  <a:pt x="434" y="995"/>
                  <a:pt x="434" y="995"/>
                </a:cubicBezTo>
                <a:cubicBezTo>
                  <a:pt x="634" y="915"/>
                  <a:pt x="634" y="915"/>
                  <a:pt x="634" y="915"/>
                </a:cubicBezTo>
                <a:cubicBezTo>
                  <a:pt x="629" y="911"/>
                  <a:pt x="629" y="911"/>
                  <a:pt x="629" y="911"/>
                </a:cubicBezTo>
                <a:moveTo>
                  <a:pt x="1107" y="721"/>
                </a:moveTo>
                <a:cubicBezTo>
                  <a:pt x="635" y="909"/>
                  <a:pt x="635" y="909"/>
                  <a:pt x="635" y="909"/>
                </a:cubicBezTo>
                <a:cubicBezTo>
                  <a:pt x="640" y="913"/>
                  <a:pt x="640" y="913"/>
                  <a:pt x="640" y="913"/>
                </a:cubicBezTo>
                <a:cubicBezTo>
                  <a:pt x="1108" y="727"/>
                  <a:pt x="1108" y="727"/>
                  <a:pt x="1108" y="727"/>
                </a:cubicBezTo>
                <a:cubicBezTo>
                  <a:pt x="1107" y="721"/>
                  <a:pt x="1107" y="721"/>
                  <a:pt x="1107" y="721"/>
                </a:cubicBezTo>
                <a:moveTo>
                  <a:pt x="1512" y="559"/>
                </a:moveTo>
                <a:cubicBezTo>
                  <a:pt x="1112" y="718"/>
                  <a:pt x="1112" y="718"/>
                  <a:pt x="1112" y="718"/>
                </a:cubicBezTo>
                <a:cubicBezTo>
                  <a:pt x="1113" y="724"/>
                  <a:pt x="1113" y="724"/>
                  <a:pt x="1113" y="724"/>
                </a:cubicBezTo>
                <a:cubicBezTo>
                  <a:pt x="1516" y="564"/>
                  <a:pt x="1516" y="564"/>
                  <a:pt x="1516" y="564"/>
                </a:cubicBezTo>
                <a:cubicBezTo>
                  <a:pt x="1515" y="562"/>
                  <a:pt x="1513" y="561"/>
                  <a:pt x="1512" y="559"/>
                </a:cubicBezTo>
                <a:moveTo>
                  <a:pt x="6" y="111"/>
                </a:moveTo>
                <a:cubicBezTo>
                  <a:pt x="4" y="111"/>
                  <a:pt x="2" y="112"/>
                  <a:pt x="0" y="112"/>
                </a:cubicBezTo>
                <a:cubicBezTo>
                  <a:pt x="0" y="403"/>
                  <a:pt x="0" y="403"/>
                  <a:pt x="0" y="403"/>
                </a:cubicBezTo>
                <a:cubicBezTo>
                  <a:pt x="0" y="411"/>
                  <a:pt x="0" y="411"/>
                  <a:pt x="0" y="411"/>
                </a:cubicBezTo>
                <a:cubicBezTo>
                  <a:pt x="0" y="1168"/>
                  <a:pt x="0" y="1168"/>
                  <a:pt x="0" y="1168"/>
                </a:cubicBezTo>
                <a:cubicBezTo>
                  <a:pt x="192" y="1092"/>
                  <a:pt x="192" y="1092"/>
                  <a:pt x="192" y="1092"/>
                </a:cubicBezTo>
                <a:cubicBezTo>
                  <a:pt x="194" y="1085"/>
                  <a:pt x="194" y="1085"/>
                  <a:pt x="194" y="1085"/>
                </a:cubicBezTo>
                <a:cubicBezTo>
                  <a:pt x="6" y="1159"/>
                  <a:pt x="6" y="1159"/>
                  <a:pt x="6" y="1159"/>
                </a:cubicBezTo>
                <a:cubicBezTo>
                  <a:pt x="6" y="418"/>
                  <a:pt x="6" y="418"/>
                  <a:pt x="6" y="418"/>
                </a:cubicBezTo>
                <a:cubicBezTo>
                  <a:pt x="6" y="409"/>
                  <a:pt x="6" y="409"/>
                  <a:pt x="6" y="409"/>
                </a:cubicBezTo>
                <a:cubicBezTo>
                  <a:pt x="6" y="111"/>
                  <a:pt x="6" y="111"/>
                  <a:pt x="6" y="111"/>
                </a:cubicBezTo>
                <a:moveTo>
                  <a:pt x="6" y="0"/>
                </a:moveTo>
                <a:cubicBezTo>
                  <a:pt x="3" y="21"/>
                  <a:pt x="3" y="21"/>
                  <a:pt x="3" y="21"/>
                </a:cubicBezTo>
                <a:cubicBezTo>
                  <a:pt x="4" y="21"/>
                  <a:pt x="5" y="21"/>
                  <a:pt x="6" y="22"/>
                </a:cubicBezTo>
                <a:cubicBezTo>
                  <a:pt x="6" y="0"/>
                  <a:pt x="6" y="0"/>
                  <a:pt x="6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10" name="Freeform 200"/>
          <p:cNvSpPr>
            <a:spLocks/>
          </p:cNvSpPr>
          <p:nvPr/>
        </p:nvSpPr>
        <p:spPr bwMode="auto">
          <a:xfrm flipH="1">
            <a:off x="558687" y="799763"/>
            <a:ext cx="2507" cy="16198"/>
          </a:xfrm>
          <a:custGeom>
            <a:avLst/>
            <a:gdLst>
              <a:gd name="T0" fmla="*/ 4 w 4"/>
              <a:gd name="T1" fmla="*/ 0 h 33"/>
              <a:gd name="T2" fmla="*/ 0 w 4"/>
              <a:gd name="T3" fmla="*/ 33 h 33"/>
              <a:gd name="T4" fmla="*/ 1 w 4"/>
              <a:gd name="T5" fmla="*/ 33 h 33"/>
              <a:gd name="T6" fmla="*/ 4 w 4"/>
              <a:gd name="T7" fmla="*/ 12 h 33"/>
              <a:gd name="T8" fmla="*/ 4 w 4"/>
              <a:gd name="T9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33">
                <a:moveTo>
                  <a:pt x="4" y="0"/>
                </a:moveTo>
                <a:cubicBezTo>
                  <a:pt x="0" y="33"/>
                  <a:pt x="0" y="33"/>
                  <a:pt x="0" y="33"/>
                </a:cubicBezTo>
                <a:cubicBezTo>
                  <a:pt x="0" y="33"/>
                  <a:pt x="1" y="33"/>
                  <a:pt x="1" y="33"/>
                </a:cubicBezTo>
                <a:cubicBezTo>
                  <a:pt x="4" y="12"/>
                  <a:pt x="4" y="12"/>
                  <a:pt x="4" y="12"/>
                </a:cubicBezTo>
                <a:cubicBezTo>
                  <a:pt x="4" y="0"/>
                  <a:pt x="4" y="0"/>
                  <a:pt x="4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11" name="Freeform 201"/>
          <p:cNvSpPr>
            <a:spLocks noEditPoints="1"/>
          </p:cNvSpPr>
          <p:nvPr/>
        </p:nvSpPr>
        <p:spPr bwMode="auto">
          <a:xfrm flipH="1">
            <a:off x="-44208" y="1166533"/>
            <a:ext cx="263219" cy="99502"/>
          </a:xfrm>
          <a:custGeom>
            <a:avLst/>
            <a:gdLst>
              <a:gd name="T0" fmla="*/ 2 w 210"/>
              <a:gd name="T1" fmla="*/ 83 h 86"/>
              <a:gd name="T2" fmla="*/ 0 w 210"/>
              <a:gd name="T3" fmla="*/ 84 h 86"/>
              <a:gd name="T4" fmla="*/ 2 w 210"/>
              <a:gd name="T5" fmla="*/ 86 h 86"/>
              <a:gd name="T6" fmla="*/ 4 w 210"/>
              <a:gd name="T7" fmla="*/ 85 h 86"/>
              <a:gd name="T8" fmla="*/ 2 w 210"/>
              <a:gd name="T9" fmla="*/ 83 h 86"/>
              <a:gd name="T10" fmla="*/ 209 w 210"/>
              <a:gd name="T11" fmla="*/ 0 h 86"/>
              <a:gd name="T12" fmla="*/ 207 w 210"/>
              <a:gd name="T13" fmla="*/ 1 h 86"/>
              <a:gd name="T14" fmla="*/ 208 w 210"/>
              <a:gd name="T15" fmla="*/ 4 h 86"/>
              <a:gd name="T16" fmla="*/ 210 w 210"/>
              <a:gd name="T17" fmla="*/ 3 h 86"/>
              <a:gd name="T18" fmla="*/ 209 w 210"/>
              <a:gd name="T19" fmla="*/ 0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0" h="86">
                <a:moveTo>
                  <a:pt x="2" y="83"/>
                </a:moveTo>
                <a:lnTo>
                  <a:pt x="0" y="84"/>
                </a:lnTo>
                <a:lnTo>
                  <a:pt x="2" y="86"/>
                </a:lnTo>
                <a:lnTo>
                  <a:pt x="4" y="85"/>
                </a:lnTo>
                <a:lnTo>
                  <a:pt x="2" y="83"/>
                </a:lnTo>
                <a:close/>
                <a:moveTo>
                  <a:pt x="209" y="0"/>
                </a:moveTo>
                <a:lnTo>
                  <a:pt x="207" y="1"/>
                </a:lnTo>
                <a:lnTo>
                  <a:pt x="208" y="4"/>
                </a:lnTo>
                <a:lnTo>
                  <a:pt x="210" y="3"/>
                </a:lnTo>
                <a:lnTo>
                  <a:pt x="209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12" name="Freeform 202"/>
          <p:cNvSpPr>
            <a:spLocks noEditPoints="1"/>
          </p:cNvSpPr>
          <p:nvPr/>
        </p:nvSpPr>
        <p:spPr bwMode="auto">
          <a:xfrm flipH="1">
            <a:off x="-44208" y="1166533"/>
            <a:ext cx="263219" cy="99502"/>
          </a:xfrm>
          <a:custGeom>
            <a:avLst/>
            <a:gdLst>
              <a:gd name="T0" fmla="*/ 2 w 210"/>
              <a:gd name="T1" fmla="*/ 83 h 86"/>
              <a:gd name="T2" fmla="*/ 0 w 210"/>
              <a:gd name="T3" fmla="*/ 84 h 86"/>
              <a:gd name="T4" fmla="*/ 2 w 210"/>
              <a:gd name="T5" fmla="*/ 86 h 86"/>
              <a:gd name="T6" fmla="*/ 4 w 210"/>
              <a:gd name="T7" fmla="*/ 85 h 86"/>
              <a:gd name="T8" fmla="*/ 2 w 210"/>
              <a:gd name="T9" fmla="*/ 83 h 86"/>
              <a:gd name="T10" fmla="*/ 209 w 210"/>
              <a:gd name="T11" fmla="*/ 0 h 86"/>
              <a:gd name="T12" fmla="*/ 207 w 210"/>
              <a:gd name="T13" fmla="*/ 1 h 86"/>
              <a:gd name="T14" fmla="*/ 208 w 210"/>
              <a:gd name="T15" fmla="*/ 4 h 86"/>
              <a:gd name="T16" fmla="*/ 210 w 210"/>
              <a:gd name="T17" fmla="*/ 3 h 86"/>
              <a:gd name="T18" fmla="*/ 209 w 210"/>
              <a:gd name="T19" fmla="*/ 0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0" h="86">
                <a:moveTo>
                  <a:pt x="2" y="83"/>
                </a:moveTo>
                <a:lnTo>
                  <a:pt x="0" y="84"/>
                </a:lnTo>
                <a:lnTo>
                  <a:pt x="2" y="86"/>
                </a:lnTo>
                <a:lnTo>
                  <a:pt x="4" y="85"/>
                </a:lnTo>
                <a:lnTo>
                  <a:pt x="2" y="83"/>
                </a:lnTo>
                <a:moveTo>
                  <a:pt x="209" y="0"/>
                </a:moveTo>
                <a:lnTo>
                  <a:pt x="207" y="1"/>
                </a:lnTo>
                <a:lnTo>
                  <a:pt x="208" y="4"/>
                </a:lnTo>
                <a:lnTo>
                  <a:pt x="210" y="3"/>
                </a:lnTo>
                <a:lnTo>
                  <a:pt x="209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13" name="Freeform 203"/>
          <p:cNvSpPr>
            <a:spLocks noEditPoints="1"/>
          </p:cNvSpPr>
          <p:nvPr/>
        </p:nvSpPr>
        <p:spPr bwMode="auto">
          <a:xfrm flipH="1">
            <a:off x="325552" y="1303058"/>
            <a:ext cx="131609" cy="52066"/>
          </a:xfrm>
          <a:custGeom>
            <a:avLst/>
            <a:gdLst>
              <a:gd name="T0" fmla="*/ 3 w 105"/>
              <a:gd name="T1" fmla="*/ 40 h 45"/>
              <a:gd name="T2" fmla="*/ 1 w 105"/>
              <a:gd name="T3" fmla="*/ 41 h 45"/>
              <a:gd name="T4" fmla="*/ 0 w 105"/>
              <a:gd name="T5" fmla="*/ 45 h 45"/>
              <a:gd name="T6" fmla="*/ 3 w 105"/>
              <a:gd name="T7" fmla="*/ 43 h 45"/>
              <a:gd name="T8" fmla="*/ 3 w 105"/>
              <a:gd name="T9" fmla="*/ 40 h 45"/>
              <a:gd name="T10" fmla="*/ 104 w 105"/>
              <a:gd name="T11" fmla="*/ 0 h 45"/>
              <a:gd name="T12" fmla="*/ 102 w 105"/>
              <a:gd name="T13" fmla="*/ 1 h 45"/>
              <a:gd name="T14" fmla="*/ 103 w 105"/>
              <a:gd name="T15" fmla="*/ 3 h 45"/>
              <a:gd name="T16" fmla="*/ 105 w 105"/>
              <a:gd name="T17" fmla="*/ 2 h 45"/>
              <a:gd name="T18" fmla="*/ 104 w 105"/>
              <a:gd name="T19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5" h="45">
                <a:moveTo>
                  <a:pt x="3" y="40"/>
                </a:moveTo>
                <a:lnTo>
                  <a:pt x="1" y="41"/>
                </a:lnTo>
                <a:lnTo>
                  <a:pt x="0" y="45"/>
                </a:lnTo>
                <a:lnTo>
                  <a:pt x="3" y="43"/>
                </a:lnTo>
                <a:lnTo>
                  <a:pt x="3" y="40"/>
                </a:lnTo>
                <a:close/>
                <a:moveTo>
                  <a:pt x="104" y="0"/>
                </a:moveTo>
                <a:lnTo>
                  <a:pt x="102" y="1"/>
                </a:lnTo>
                <a:lnTo>
                  <a:pt x="103" y="3"/>
                </a:lnTo>
                <a:lnTo>
                  <a:pt x="105" y="2"/>
                </a:lnTo>
                <a:lnTo>
                  <a:pt x="104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14" name="Freeform 204"/>
          <p:cNvSpPr>
            <a:spLocks noEditPoints="1"/>
          </p:cNvSpPr>
          <p:nvPr/>
        </p:nvSpPr>
        <p:spPr bwMode="auto">
          <a:xfrm flipH="1">
            <a:off x="325552" y="1303058"/>
            <a:ext cx="131609" cy="52066"/>
          </a:xfrm>
          <a:custGeom>
            <a:avLst/>
            <a:gdLst>
              <a:gd name="T0" fmla="*/ 3 w 105"/>
              <a:gd name="T1" fmla="*/ 40 h 45"/>
              <a:gd name="T2" fmla="*/ 1 w 105"/>
              <a:gd name="T3" fmla="*/ 41 h 45"/>
              <a:gd name="T4" fmla="*/ 0 w 105"/>
              <a:gd name="T5" fmla="*/ 45 h 45"/>
              <a:gd name="T6" fmla="*/ 3 w 105"/>
              <a:gd name="T7" fmla="*/ 43 h 45"/>
              <a:gd name="T8" fmla="*/ 3 w 105"/>
              <a:gd name="T9" fmla="*/ 40 h 45"/>
              <a:gd name="T10" fmla="*/ 104 w 105"/>
              <a:gd name="T11" fmla="*/ 0 h 45"/>
              <a:gd name="T12" fmla="*/ 102 w 105"/>
              <a:gd name="T13" fmla="*/ 1 h 45"/>
              <a:gd name="T14" fmla="*/ 103 w 105"/>
              <a:gd name="T15" fmla="*/ 3 h 45"/>
              <a:gd name="T16" fmla="*/ 105 w 105"/>
              <a:gd name="T17" fmla="*/ 2 h 45"/>
              <a:gd name="T18" fmla="*/ 104 w 105"/>
              <a:gd name="T19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5" h="45">
                <a:moveTo>
                  <a:pt x="3" y="40"/>
                </a:moveTo>
                <a:lnTo>
                  <a:pt x="1" y="41"/>
                </a:lnTo>
                <a:lnTo>
                  <a:pt x="0" y="45"/>
                </a:lnTo>
                <a:lnTo>
                  <a:pt x="3" y="43"/>
                </a:lnTo>
                <a:lnTo>
                  <a:pt x="3" y="40"/>
                </a:lnTo>
                <a:moveTo>
                  <a:pt x="104" y="0"/>
                </a:moveTo>
                <a:lnTo>
                  <a:pt x="102" y="1"/>
                </a:lnTo>
                <a:lnTo>
                  <a:pt x="103" y="3"/>
                </a:lnTo>
                <a:lnTo>
                  <a:pt x="105" y="2"/>
                </a:lnTo>
                <a:lnTo>
                  <a:pt x="104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15" name="Freeform 206"/>
          <p:cNvSpPr>
            <a:spLocks/>
          </p:cNvSpPr>
          <p:nvPr/>
        </p:nvSpPr>
        <p:spPr bwMode="auto">
          <a:xfrm flipH="1">
            <a:off x="558689" y="815962"/>
            <a:ext cx="3760" cy="46280"/>
          </a:xfrm>
          <a:custGeom>
            <a:avLst/>
            <a:gdLst>
              <a:gd name="T0" fmla="*/ 2 w 6"/>
              <a:gd name="T1" fmla="*/ 0 h 91"/>
              <a:gd name="T2" fmla="*/ 0 w 6"/>
              <a:gd name="T3" fmla="*/ 12 h 91"/>
              <a:gd name="T4" fmla="*/ 0 w 6"/>
              <a:gd name="T5" fmla="*/ 91 h 91"/>
              <a:gd name="T6" fmla="*/ 6 w 6"/>
              <a:gd name="T7" fmla="*/ 90 h 91"/>
              <a:gd name="T8" fmla="*/ 6 w 6"/>
              <a:gd name="T9" fmla="*/ 1 h 91"/>
              <a:gd name="T10" fmla="*/ 3 w 6"/>
              <a:gd name="T11" fmla="*/ 0 h 91"/>
              <a:gd name="T12" fmla="*/ 2 w 6"/>
              <a:gd name="T13" fmla="*/ 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91">
                <a:moveTo>
                  <a:pt x="2" y="0"/>
                </a:moveTo>
                <a:cubicBezTo>
                  <a:pt x="0" y="12"/>
                  <a:pt x="0" y="12"/>
                  <a:pt x="0" y="12"/>
                </a:cubicBezTo>
                <a:cubicBezTo>
                  <a:pt x="0" y="91"/>
                  <a:pt x="0" y="91"/>
                  <a:pt x="0" y="91"/>
                </a:cubicBezTo>
                <a:cubicBezTo>
                  <a:pt x="2" y="91"/>
                  <a:pt x="4" y="90"/>
                  <a:pt x="6" y="90"/>
                </a:cubicBezTo>
                <a:cubicBezTo>
                  <a:pt x="6" y="1"/>
                  <a:pt x="6" y="1"/>
                  <a:pt x="6" y="1"/>
                </a:cubicBezTo>
                <a:cubicBezTo>
                  <a:pt x="5" y="0"/>
                  <a:pt x="4" y="0"/>
                  <a:pt x="3" y="0"/>
                </a:cubicBezTo>
                <a:cubicBezTo>
                  <a:pt x="3" y="0"/>
                  <a:pt x="2" y="0"/>
                  <a:pt x="2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22" name="Freeform 213"/>
          <p:cNvSpPr>
            <a:spLocks noEditPoints="1"/>
          </p:cNvSpPr>
          <p:nvPr/>
        </p:nvSpPr>
        <p:spPr bwMode="auto">
          <a:xfrm flipH="1">
            <a:off x="1518807" y="199282"/>
            <a:ext cx="83979" cy="196691"/>
          </a:xfrm>
          <a:custGeom>
            <a:avLst/>
            <a:gdLst>
              <a:gd name="T0" fmla="*/ 3 w 67"/>
              <a:gd name="T1" fmla="*/ 167 h 170"/>
              <a:gd name="T2" fmla="*/ 0 w 67"/>
              <a:gd name="T3" fmla="*/ 167 h 170"/>
              <a:gd name="T4" fmla="*/ 0 w 67"/>
              <a:gd name="T5" fmla="*/ 170 h 170"/>
              <a:gd name="T6" fmla="*/ 2 w 67"/>
              <a:gd name="T7" fmla="*/ 169 h 170"/>
              <a:gd name="T8" fmla="*/ 3 w 67"/>
              <a:gd name="T9" fmla="*/ 167 h 170"/>
              <a:gd name="T10" fmla="*/ 67 w 67"/>
              <a:gd name="T11" fmla="*/ 0 h 170"/>
              <a:gd name="T12" fmla="*/ 62 w 67"/>
              <a:gd name="T13" fmla="*/ 5 h 170"/>
              <a:gd name="T14" fmla="*/ 60 w 67"/>
              <a:gd name="T15" fmla="*/ 11 h 170"/>
              <a:gd name="T16" fmla="*/ 65 w 67"/>
              <a:gd name="T17" fmla="*/ 6 h 170"/>
              <a:gd name="T18" fmla="*/ 67 w 67"/>
              <a:gd name="T19" fmla="*/ 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7" h="170">
                <a:moveTo>
                  <a:pt x="3" y="167"/>
                </a:moveTo>
                <a:lnTo>
                  <a:pt x="0" y="167"/>
                </a:lnTo>
                <a:lnTo>
                  <a:pt x="0" y="170"/>
                </a:lnTo>
                <a:lnTo>
                  <a:pt x="2" y="169"/>
                </a:lnTo>
                <a:lnTo>
                  <a:pt x="3" y="167"/>
                </a:lnTo>
                <a:close/>
                <a:moveTo>
                  <a:pt x="67" y="0"/>
                </a:moveTo>
                <a:lnTo>
                  <a:pt x="62" y="5"/>
                </a:lnTo>
                <a:lnTo>
                  <a:pt x="60" y="11"/>
                </a:lnTo>
                <a:lnTo>
                  <a:pt x="65" y="6"/>
                </a:lnTo>
                <a:lnTo>
                  <a:pt x="67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23" name="Freeform 214"/>
          <p:cNvSpPr>
            <a:spLocks noEditPoints="1"/>
          </p:cNvSpPr>
          <p:nvPr/>
        </p:nvSpPr>
        <p:spPr bwMode="auto">
          <a:xfrm flipH="1">
            <a:off x="1518807" y="199282"/>
            <a:ext cx="83979" cy="196691"/>
          </a:xfrm>
          <a:custGeom>
            <a:avLst/>
            <a:gdLst>
              <a:gd name="T0" fmla="*/ 3 w 67"/>
              <a:gd name="T1" fmla="*/ 167 h 170"/>
              <a:gd name="T2" fmla="*/ 0 w 67"/>
              <a:gd name="T3" fmla="*/ 167 h 170"/>
              <a:gd name="T4" fmla="*/ 0 w 67"/>
              <a:gd name="T5" fmla="*/ 170 h 170"/>
              <a:gd name="T6" fmla="*/ 2 w 67"/>
              <a:gd name="T7" fmla="*/ 169 h 170"/>
              <a:gd name="T8" fmla="*/ 3 w 67"/>
              <a:gd name="T9" fmla="*/ 167 h 170"/>
              <a:gd name="T10" fmla="*/ 67 w 67"/>
              <a:gd name="T11" fmla="*/ 0 h 170"/>
              <a:gd name="T12" fmla="*/ 62 w 67"/>
              <a:gd name="T13" fmla="*/ 5 h 170"/>
              <a:gd name="T14" fmla="*/ 60 w 67"/>
              <a:gd name="T15" fmla="*/ 11 h 170"/>
              <a:gd name="T16" fmla="*/ 65 w 67"/>
              <a:gd name="T17" fmla="*/ 6 h 170"/>
              <a:gd name="T18" fmla="*/ 67 w 67"/>
              <a:gd name="T19" fmla="*/ 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7" h="170">
                <a:moveTo>
                  <a:pt x="3" y="167"/>
                </a:moveTo>
                <a:lnTo>
                  <a:pt x="0" y="167"/>
                </a:lnTo>
                <a:lnTo>
                  <a:pt x="0" y="170"/>
                </a:lnTo>
                <a:lnTo>
                  <a:pt x="2" y="169"/>
                </a:lnTo>
                <a:lnTo>
                  <a:pt x="3" y="167"/>
                </a:lnTo>
                <a:moveTo>
                  <a:pt x="67" y="0"/>
                </a:moveTo>
                <a:lnTo>
                  <a:pt x="62" y="5"/>
                </a:lnTo>
                <a:lnTo>
                  <a:pt x="60" y="11"/>
                </a:lnTo>
                <a:lnTo>
                  <a:pt x="65" y="6"/>
                </a:lnTo>
                <a:lnTo>
                  <a:pt x="67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24" name="Freeform 215"/>
          <p:cNvSpPr>
            <a:spLocks/>
          </p:cNvSpPr>
          <p:nvPr/>
        </p:nvSpPr>
        <p:spPr bwMode="auto">
          <a:xfrm flipH="1">
            <a:off x="1624094" y="453822"/>
            <a:ext cx="5013" cy="4627"/>
          </a:xfrm>
          <a:custGeom>
            <a:avLst/>
            <a:gdLst>
              <a:gd name="T0" fmla="*/ 1 w 4"/>
              <a:gd name="T1" fmla="*/ 0 h 4"/>
              <a:gd name="T2" fmla="*/ 0 w 4"/>
              <a:gd name="T3" fmla="*/ 3 h 4"/>
              <a:gd name="T4" fmla="*/ 3 w 4"/>
              <a:gd name="T5" fmla="*/ 4 h 4"/>
              <a:gd name="T6" fmla="*/ 4 w 4"/>
              <a:gd name="T7" fmla="*/ 1 h 4"/>
              <a:gd name="T8" fmla="*/ 1 w 4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4">
                <a:moveTo>
                  <a:pt x="1" y="0"/>
                </a:moveTo>
                <a:lnTo>
                  <a:pt x="0" y="3"/>
                </a:lnTo>
                <a:lnTo>
                  <a:pt x="3" y="4"/>
                </a:lnTo>
                <a:lnTo>
                  <a:pt x="4" y="1"/>
                </a:lnTo>
                <a:lnTo>
                  <a:pt x="1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25" name="Freeform 216"/>
          <p:cNvSpPr>
            <a:spLocks/>
          </p:cNvSpPr>
          <p:nvPr/>
        </p:nvSpPr>
        <p:spPr bwMode="auto">
          <a:xfrm flipH="1">
            <a:off x="1624094" y="453822"/>
            <a:ext cx="5013" cy="4627"/>
          </a:xfrm>
          <a:custGeom>
            <a:avLst/>
            <a:gdLst>
              <a:gd name="T0" fmla="*/ 1 w 4"/>
              <a:gd name="T1" fmla="*/ 0 h 4"/>
              <a:gd name="T2" fmla="*/ 0 w 4"/>
              <a:gd name="T3" fmla="*/ 3 h 4"/>
              <a:gd name="T4" fmla="*/ 3 w 4"/>
              <a:gd name="T5" fmla="*/ 4 h 4"/>
              <a:gd name="T6" fmla="*/ 4 w 4"/>
              <a:gd name="T7" fmla="*/ 1 h 4"/>
              <a:gd name="T8" fmla="*/ 1 w 4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4">
                <a:moveTo>
                  <a:pt x="1" y="0"/>
                </a:moveTo>
                <a:lnTo>
                  <a:pt x="0" y="3"/>
                </a:lnTo>
                <a:lnTo>
                  <a:pt x="3" y="4"/>
                </a:lnTo>
                <a:lnTo>
                  <a:pt x="4" y="1"/>
                </a:lnTo>
                <a:lnTo>
                  <a:pt x="1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26" name="Freeform 217"/>
          <p:cNvSpPr>
            <a:spLocks noEditPoints="1"/>
          </p:cNvSpPr>
          <p:nvPr/>
        </p:nvSpPr>
        <p:spPr bwMode="auto">
          <a:xfrm flipH="1">
            <a:off x="804357" y="680593"/>
            <a:ext cx="902462" cy="662962"/>
          </a:xfrm>
          <a:custGeom>
            <a:avLst/>
            <a:gdLst>
              <a:gd name="T0" fmla="*/ 1266 w 1657"/>
              <a:gd name="T1" fmla="*/ 1143 h 1318"/>
              <a:gd name="T2" fmla="*/ 1261 w 1657"/>
              <a:gd name="T3" fmla="*/ 1147 h 1318"/>
              <a:gd name="T4" fmla="*/ 1656 w 1657"/>
              <a:gd name="T5" fmla="*/ 1318 h 1318"/>
              <a:gd name="T6" fmla="*/ 1657 w 1657"/>
              <a:gd name="T7" fmla="*/ 1312 h 1318"/>
              <a:gd name="T8" fmla="*/ 1266 w 1657"/>
              <a:gd name="T9" fmla="*/ 1143 h 1318"/>
              <a:gd name="T10" fmla="*/ 777 w 1657"/>
              <a:gd name="T11" fmla="*/ 932 h 1318"/>
              <a:gd name="T12" fmla="*/ 770 w 1657"/>
              <a:gd name="T13" fmla="*/ 936 h 1318"/>
              <a:gd name="T14" fmla="*/ 1255 w 1657"/>
              <a:gd name="T15" fmla="*/ 1145 h 1318"/>
              <a:gd name="T16" fmla="*/ 1260 w 1657"/>
              <a:gd name="T17" fmla="*/ 1140 h 1318"/>
              <a:gd name="T18" fmla="*/ 777 w 1657"/>
              <a:gd name="T19" fmla="*/ 932 h 1318"/>
              <a:gd name="T20" fmla="*/ 668 w 1657"/>
              <a:gd name="T21" fmla="*/ 885 h 1318"/>
              <a:gd name="T22" fmla="*/ 667 w 1657"/>
              <a:gd name="T23" fmla="*/ 891 h 1318"/>
              <a:gd name="T24" fmla="*/ 762 w 1657"/>
              <a:gd name="T25" fmla="*/ 932 h 1318"/>
              <a:gd name="T26" fmla="*/ 770 w 1657"/>
              <a:gd name="T27" fmla="*/ 929 h 1318"/>
              <a:gd name="T28" fmla="*/ 668 w 1657"/>
              <a:gd name="T29" fmla="*/ 885 h 1318"/>
              <a:gd name="T30" fmla="*/ 4 w 1657"/>
              <a:gd name="T31" fmla="*/ 0 h 1318"/>
              <a:gd name="T32" fmla="*/ 0 w 1657"/>
              <a:gd name="T33" fmla="*/ 5 h 1318"/>
              <a:gd name="T34" fmla="*/ 627 w 1657"/>
              <a:gd name="T35" fmla="*/ 863 h 1318"/>
              <a:gd name="T36" fmla="*/ 632 w 1657"/>
              <a:gd name="T37" fmla="*/ 860 h 1318"/>
              <a:gd name="T38" fmla="*/ 4 w 1657"/>
              <a:gd name="T39" fmla="*/ 0 h 1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57" h="1318">
                <a:moveTo>
                  <a:pt x="1266" y="1143"/>
                </a:moveTo>
                <a:cubicBezTo>
                  <a:pt x="1261" y="1147"/>
                  <a:pt x="1261" y="1147"/>
                  <a:pt x="1261" y="1147"/>
                </a:cubicBezTo>
                <a:cubicBezTo>
                  <a:pt x="1656" y="1318"/>
                  <a:pt x="1656" y="1318"/>
                  <a:pt x="1656" y="1318"/>
                </a:cubicBezTo>
                <a:cubicBezTo>
                  <a:pt x="1656" y="1316"/>
                  <a:pt x="1657" y="1314"/>
                  <a:pt x="1657" y="1312"/>
                </a:cubicBezTo>
                <a:cubicBezTo>
                  <a:pt x="1266" y="1143"/>
                  <a:pt x="1266" y="1143"/>
                  <a:pt x="1266" y="1143"/>
                </a:cubicBezTo>
                <a:moveTo>
                  <a:pt x="777" y="932"/>
                </a:moveTo>
                <a:cubicBezTo>
                  <a:pt x="770" y="936"/>
                  <a:pt x="770" y="936"/>
                  <a:pt x="770" y="936"/>
                </a:cubicBezTo>
                <a:cubicBezTo>
                  <a:pt x="1255" y="1145"/>
                  <a:pt x="1255" y="1145"/>
                  <a:pt x="1255" y="1145"/>
                </a:cubicBezTo>
                <a:cubicBezTo>
                  <a:pt x="1260" y="1140"/>
                  <a:pt x="1260" y="1140"/>
                  <a:pt x="1260" y="1140"/>
                </a:cubicBezTo>
                <a:cubicBezTo>
                  <a:pt x="777" y="932"/>
                  <a:pt x="777" y="932"/>
                  <a:pt x="777" y="932"/>
                </a:cubicBezTo>
                <a:moveTo>
                  <a:pt x="668" y="885"/>
                </a:moveTo>
                <a:cubicBezTo>
                  <a:pt x="668" y="887"/>
                  <a:pt x="667" y="889"/>
                  <a:pt x="667" y="891"/>
                </a:cubicBezTo>
                <a:cubicBezTo>
                  <a:pt x="762" y="932"/>
                  <a:pt x="762" y="932"/>
                  <a:pt x="762" y="932"/>
                </a:cubicBezTo>
                <a:cubicBezTo>
                  <a:pt x="770" y="929"/>
                  <a:pt x="770" y="929"/>
                  <a:pt x="770" y="929"/>
                </a:cubicBezTo>
                <a:cubicBezTo>
                  <a:pt x="668" y="885"/>
                  <a:pt x="668" y="885"/>
                  <a:pt x="668" y="885"/>
                </a:cubicBezTo>
                <a:moveTo>
                  <a:pt x="4" y="0"/>
                </a:moveTo>
                <a:cubicBezTo>
                  <a:pt x="3" y="2"/>
                  <a:pt x="2" y="4"/>
                  <a:pt x="0" y="5"/>
                </a:cubicBezTo>
                <a:cubicBezTo>
                  <a:pt x="627" y="863"/>
                  <a:pt x="627" y="863"/>
                  <a:pt x="627" y="863"/>
                </a:cubicBezTo>
                <a:cubicBezTo>
                  <a:pt x="629" y="862"/>
                  <a:pt x="630" y="861"/>
                  <a:pt x="632" y="860"/>
                </a:cubicBezTo>
                <a:cubicBezTo>
                  <a:pt x="4" y="0"/>
                  <a:pt x="4" y="0"/>
                  <a:pt x="4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27" name="Freeform 218"/>
          <p:cNvSpPr>
            <a:spLocks noEditPoints="1"/>
          </p:cNvSpPr>
          <p:nvPr/>
        </p:nvSpPr>
        <p:spPr bwMode="auto">
          <a:xfrm flipH="1">
            <a:off x="1016188" y="1146865"/>
            <a:ext cx="274498" cy="109915"/>
          </a:xfrm>
          <a:custGeom>
            <a:avLst/>
            <a:gdLst>
              <a:gd name="T0" fmla="*/ 216 w 219"/>
              <a:gd name="T1" fmla="*/ 92 h 95"/>
              <a:gd name="T2" fmla="*/ 214 w 219"/>
              <a:gd name="T3" fmla="*/ 94 h 95"/>
              <a:gd name="T4" fmla="*/ 216 w 219"/>
              <a:gd name="T5" fmla="*/ 95 h 95"/>
              <a:gd name="T6" fmla="*/ 219 w 219"/>
              <a:gd name="T7" fmla="*/ 93 h 95"/>
              <a:gd name="T8" fmla="*/ 216 w 219"/>
              <a:gd name="T9" fmla="*/ 92 h 95"/>
              <a:gd name="T10" fmla="*/ 3 w 219"/>
              <a:gd name="T11" fmla="*/ 0 h 95"/>
              <a:gd name="T12" fmla="*/ 0 w 219"/>
              <a:gd name="T13" fmla="*/ 2 h 95"/>
              <a:gd name="T14" fmla="*/ 3 w 219"/>
              <a:gd name="T15" fmla="*/ 4 h 95"/>
              <a:gd name="T16" fmla="*/ 6 w 219"/>
              <a:gd name="T17" fmla="*/ 2 h 95"/>
              <a:gd name="T18" fmla="*/ 3 w 219"/>
              <a:gd name="T19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9" h="95">
                <a:moveTo>
                  <a:pt x="216" y="92"/>
                </a:moveTo>
                <a:lnTo>
                  <a:pt x="214" y="94"/>
                </a:lnTo>
                <a:lnTo>
                  <a:pt x="216" y="95"/>
                </a:lnTo>
                <a:lnTo>
                  <a:pt x="219" y="93"/>
                </a:lnTo>
                <a:lnTo>
                  <a:pt x="216" y="92"/>
                </a:lnTo>
                <a:close/>
                <a:moveTo>
                  <a:pt x="3" y="0"/>
                </a:moveTo>
                <a:lnTo>
                  <a:pt x="0" y="2"/>
                </a:lnTo>
                <a:lnTo>
                  <a:pt x="3" y="4"/>
                </a:lnTo>
                <a:lnTo>
                  <a:pt x="6" y="2"/>
                </a:lnTo>
                <a:lnTo>
                  <a:pt x="3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28" name="Freeform 219"/>
          <p:cNvSpPr>
            <a:spLocks noEditPoints="1"/>
          </p:cNvSpPr>
          <p:nvPr/>
        </p:nvSpPr>
        <p:spPr bwMode="auto">
          <a:xfrm flipH="1">
            <a:off x="1016188" y="1146865"/>
            <a:ext cx="274498" cy="109915"/>
          </a:xfrm>
          <a:custGeom>
            <a:avLst/>
            <a:gdLst>
              <a:gd name="T0" fmla="*/ 216 w 219"/>
              <a:gd name="T1" fmla="*/ 92 h 95"/>
              <a:gd name="T2" fmla="*/ 214 w 219"/>
              <a:gd name="T3" fmla="*/ 94 h 95"/>
              <a:gd name="T4" fmla="*/ 216 w 219"/>
              <a:gd name="T5" fmla="*/ 95 h 95"/>
              <a:gd name="T6" fmla="*/ 219 w 219"/>
              <a:gd name="T7" fmla="*/ 93 h 95"/>
              <a:gd name="T8" fmla="*/ 216 w 219"/>
              <a:gd name="T9" fmla="*/ 92 h 95"/>
              <a:gd name="T10" fmla="*/ 3 w 219"/>
              <a:gd name="T11" fmla="*/ 0 h 95"/>
              <a:gd name="T12" fmla="*/ 0 w 219"/>
              <a:gd name="T13" fmla="*/ 2 h 95"/>
              <a:gd name="T14" fmla="*/ 3 w 219"/>
              <a:gd name="T15" fmla="*/ 4 h 95"/>
              <a:gd name="T16" fmla="*/ 6 w 219"/>
              <a:gd name="T17" fmla="*/ 2 h 95"/>
              <a:gd name="T18" fmla="*/ 3 w 219"/>
              <a:gd name="T19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9" h="95">
                <a:moveTo>
                  <a:pt x="216" y="92"/>
                </a:moveTo>
                <a:lnTo>
                  <a:pt x="214" y="94"/>
                </a:lnTo>
                <a:lnTo>
                  <a:pt x="216" y="95"/>
                </a:lnTo>
                <a:lnTo>
                  <a:pt x="219" y="93"/>
                </a:lnTo>
                <a:lnTo>
                  <a:pt x="216" y="92"/>
                </a:lnTo>
                <a:moveTo>
                  <a:pt x="3" y="0"/>
                </a:moveTo>
                <a:lnTo>
                  <a:pt x="0" y="2"/>
                </a:lnTo>
                <a:lnTo>
                  <a:pt x="3" y="4"/>
                </a:lnTo>
                <a:lnTo>
                  <a:pt x="6" y="2"/>
                </a:lnTo>
                <a:lnTo>
                  <a:pt x="3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29" name="Freeform 220"/>
          <p:cNvSpPr>
            <a:spLocks noEditPoints="1"/>
          </p:cNvSpPr>
          <p:nvPr/>
        </p:nvSpPr>
        <p:spPr bwMode="auto">
          <a:xfrm flipH="1">
            <a:off x="791823" y="1356281"/>
            <a:ext cx="157931" cy="693042"/>
          </a:xfrm>
          <a:custGeom>
            <a:avLst/>
            <a:gdLst>
              <a:gd name="T0" fmla="*/ 18 w 292"/>
              <a:gd name="T1" fmla="*/ 1319 h 1379"/>
              <a:gd name="T2" fmla="*/ 12 w 292"/>
              <a:gd name="T3" fmla="*/ 1321 h 1379"/>
              <a:gd name="T4" fmla="*/ 0 w 292"/>
              <a:gd name="T5" fmla="*/ 1379 h 1379"/>
              <a:gd name="T6" fmla="*/ 1 w 292"/>
              <a:gd name="T7" fmla="*/ 1379 h 1379"/>
              <a:gd name="T8" fmla="*/ 6 w 292"/>
              <a:gd name="T9" fmla="*/ 1379 h 1379"/>
              <a:gd name="T10" fmla="*/ 18 w 292"/>
              <a:gd name="T11" fmla="*/ 1319 h 1379"/>
              <a:gd name="T12" fmla="*/ 286 w 292"/>
              <a:gd name="T13" fmla="*/ 0 h 1379"/>
              <a:gd name="T14" fmla="*/ 99 w 292"/>
              <a:gd name="T15" fmla="*/ 902 h 1379"/>
              <a:gd name="T16" fmla="*/ 105 w 292"/>
              <a:gd name="T17" fmla="*/ 903 h 1379"/>
              <a:gd name="T18" fmla="*/ 292 w 292"/>
              <a:gd name="T19" fmla="*/ 1 h 1379"/>
              <a:gd name="T20" fmla="*/ 286 w 292"/>
              <a:gd name="T21" fmla="*/ 0 h 1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92" h="1379">
                <a:moveTo>
                  <a:pt x="18" y="1319"/>
                </a:moveTo>
                <a:cubicBezTo>
                  <a:pt x="12" y="1321"/>
                  <a:pt x="12" y="1321"/>
                  <a:pt x="12" y="1321"/>
                </a:cubicBezTo>
                <a:cubicBezTo>
                  <a:pt x="0" y="1379"/>
                  <a:pt x="0" y="1379"/>
                  <a:pt x="0" y="1379"/>
                </a:cubicBezTo>
                <a:cubicBezTo>
                  <a:pt x="0" y="1379"/>
                  <a:pt x="0" y="1379"/>
                  <a:pt x="1" y="1379"/>
                </a:cubicBezTo>
                <a:cubicBezTo>
                  <a:pt x="2" y="1379"/>
                  <a:pt x="4" y="1379"/>
                  <a:pt x="6" y="1379"/>
                </a:cubicBezTo>
                <a:cubicBezTo>
                  <a:pt x="18" y="1319"/>
                  <a:pt x="18" y="1319"/>
                  <a:pt x="18" y="1319"/>
                </a:cubicBezTo>
                <a:moveTo>
                  <a:pt x="286" y="0"/>
                </a:moveTo>
                <a:cubicBezTo>
                  <a:pt x="99" y="902"/>
                  <a:pt x="99" y="902"/>
                  <a:pt x="99" y="902"/>
                </a:cubicBezTo>
                <a:cubicBezTo>
                  <a:pt x="105" y="903"/>
                  <a:pt x="105" y="903"/>
                  <a:pt x="105" y="903"/>
                </a:cubicBezTo>
                <a:cubicBezTo>
                  <a:pt x="292" y="1"/>
                  <a:pt x="292" y="1"/>
                  <a:pt x="292" y="1"/>
                </a:cubicBezTo>
                <a:cubicBezTo>
                  <a:pt x="290" y="1"/>
                  <a:pt x="288" y="0"/>
                  <a:pt x="286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30" name="Freeform 221"/>
          <p:cNvSpPr>
            <a:spLocks/>
          </p:cNvSpPr>
          <p:nvPr/>
        </p:nvSpPr>
        <p:spPr bwMode="auto">
          <a:xfrm flipH="1">
            <a:off x="893352" y="1809824"/>
            <a:ext cx="3760" cy="2314"/>
          </a:xfrm>
          <a:custGeom>
            <a:avLst/>
            <a:gdLst>
              <a:gd name="T0" fmla="*/ 1 w 3"/>
              <a:gd name="T1" fmla="*/ 0 h 2"/>
              <a:gd name="T2" fmla="*/ 0 w 3"/>
              <a:gd name="T3" fmla="*/ 1 h 2"/>
              <a:gd name="T4" fmla="*/ 3 w 3"/>
              <a:gd name="T5" fmla="*/ 2 h 2"/>
              <a:gd name="T6" fmla="*/ 3 w 3"/>
              <a:gd name="T7" fmla="*/ 0 h 2"/>
              <a:gd name="T8" fmla="*/ 1 w 3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2">
                <a:moveTo>
                  <a:pt x="1" y="0"/>
                </a:moveTo>
                <a:lnTo>
                  <a:pt x="0" y="1"/>
                </a:lnTo>
                <a:lnTo>
                  <a:pt x="3" y="2"/>
                </a:lnTo>
                <a:lnTo>
                  <a:pt x="3" y="0"/>
                </a:lnTo>
                <a:lnTo>
                  <a:pt x="1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31" name="Freeform 222"/>
          <p:cNvSpPr>
            <a:spLocks/>
          </p:cNvSpPr>
          <p:nvPr/>
        </p:nvSpPr>
        <p:spPr bwMode="auto">
          <a:xfrm flipH="1">
            <a:off x="893352" y="1809824"/>
            <a:ext cx="3760" cy="2314"/>
          </a:xfrm>
          <a:custGeom>
            <a:avLst/>
            <a:gdLst>
              <a:gd name="T0" fmla="*/ 1 w 3"/>
              <a:gd name="T1" fmla="*/ 0 h 2"/>
              <a:gd name="T2" fmla="*/ 0 w 3"/>
              <a:gd name="T3" fmla="*/ 1 h 2"/>
              <a:gd name="T4" fmla="*/ 3 w 3"/>
              <a:gd name="T5" fmla="*/ 2 h 2"/>
              <a:gd name="T6" fmla="*/ 3 w 3"/>
              <a:gd name="T7" fmla="*/ 0 h 2"/>
              <a:gd name="T8" fmla="*/ 1 w 3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2">
                <a:moveTo>
                  <a:pt x="1" y="0"/>
                </a:moveTo>
                <a:lnTo>
                  <a:pt x="0" y="1"/>
                </a:lnTo>
                <a:lnTo>
                  <a:pt x="3" y="2"/>
                </a:lnTo>
                <a:lnTo>
                  <a:pt x="3" y="0"/>
                </a:lnTo>
                <a:lnTo>
                  <a:pt x="1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32" name="Freeform 223"/>
          <p:cNvSpPr>
            <a:spLocks/>
          </p:cNvSpPr>
          <p:nvPr/>
        </p:nvSpPr>
        <p:spPr bwMode="auto">
          <a:xfrm flipH="1">
            <a:off x="939728" y="2018085"/>
            <a:ext cx="3760" cy="2314"/>
          </a:xfrm>
          <a:custGeom>
            <a:avLst/>
            <a:gdLst>
              <a:gd name="T0" fmla="*/ 3 w 3"/>
              <a:gd name="T1" fmla="*/ 0 h 2"/>
              <a:gd name="T2" fmla="*/ 0 w 3"/>
              <a:gd name="T3" fmla="*/ 1 h 2"/>
              <a:gd name="T4" fmla="*/ 0 w 3"/>
              <a:gd name="T5" fmla="*/ 2 h 2"/>
              <a:gd name="T6" fmla="*/ 2 w 3"/>
              <a:gd name="T7" fmla="*/ 1 h 2"/>
              <a:gd name="T8" fmla="*/ 3 w 3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2">
                <a:moveTo>
                  <a:pt x="3" y="0"/>
                </a:moveTo>
                <a:lnTo>
                  <a:pt x="0" y="1"/>
                </a:lnTo>
                <a:lnTo>
                  <a:pt x="0" y="2"/>
                </a:lnTo>
                <a:lnTo>
                  <a:pt x="2" y="1"/>
                </a:lnTo>
                <a:lnTo>
                  <a:pt x="3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33" name="Freeform 224"/>
          <p:cNvSpPr>
            <a:spLocks/>
          </p:cNvSpPr>
          <p:nvPr/>
        </p:nvSpPr>
        <p:spPr bwMode="auto">
          <a:xfrm flipH="1">
            <a:off x="939728" y="2018085"/>
            <a:ext cx="3760" cy="2314"/>
          </a:xfrm>
          <a:custGeom>
            <a:avLst/>
            <a:gdLst>
              <a:gd name="T0" fmla="*/ 3 w 3"/>
              <a:gd name="T1" fmla="*/ 0 h 2"/>
              <a:gd name="T2" fmla="*/ 0 w 3"/>
              <a:gd name="T3" fmla="*/ 1 h 2"/>
              <a:gd name="T4" fmla="*/ 0 w 3"/>
              <a:gd name="T5" fmla="*/ 2 h 2"/>
              <a:gd name="T6" fmla="*/ 2 w 3"/>
              <a:gd name="T7" fmla="*/ 1 h 2"/>
              <a:gd name="T8" fmla="*/ 3 w 3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2">
                <a:moveTo>
                  <a:pt x="3" y="0"/>
                </a:moveTo>
                <a:lnTo>
                  <a:pt x="0" y="1"/>
                </a:lnTo>
                <a:lnTo>
                  <a:pt x="0" y="2"/>
                </a:lnTo>
                <a:lnTo>
                  <a:pt x="2" y="1"/>
                </a:lnTo>
                <a:lnTo>
                  <a:pt x="3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50" name="Freeform 241"/>
          <p:cNvSpPr>
            <a:spLocks noEditPoints="1"/>
          </p:cNvSpPr>
          <p:nvPr/>
        </p:nvSpPr>
        <p:spPr bwMode="auto">
          <a:xfrm flipH="1">
            <a:off x="1912381" y="-148979"/>
            <a:ext cx="535209" cy="658334"/>
          </a:xfrm>
          <a:custGeom>
            <a:avLst/>
            <a:gdLst>
              <a:gd name="T0" fmla="*/ 593 w 982"/>
              <a:gd name="T1" fmla="*/ 514 h 1310"/>
              <a:gd name="T2" fmla="*/ 0 w 982"/>
              <a:gd name="T3" fmla="*/ 1306 h 1310"/>
              <a:gd name="T4" fmla="*/ 5 w 982"/>
              <a:gd name="T5" fmla="*/ 1310 h 1310"/>
              <a:gd name="T6" fmla="*/ 597 w 982"/>
              <a:gd name="T7" fmla="*/ 518 h 1310"/>
              <a:gd name="T8" fmla="*/ 593 w 982"/>
              <a:gd name="T9" fmla="*/ 514 h 1310"/>
              <a:gd name="T10" fmla="*/ 977 w 982"/>
              <a:gd name="T11" fmla="*/ 0 h 1310"/>
              <a:gd name="T12" fmla="*/ 596 w 982"/>
              <a:gd name="T13" fmla="*/ 509 h 1310"/>
              <a:gd name="T14" fmla="*/ 601 w 982"/>
              <a:gd name="T15" fmla="*/ 513 h 1310"/>
              <a:gd name="T16" fmla="*/ 982 w 982"/>
              <a:gd name="T17" fmla="*/ 4 h 1310"/>
              <a:gd name="T18" fmla="*/ 977 w 982"/>
              <a:gd name="T19" fmla="*/ 0 h 1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82" h="1310">
                <a:moveTo>
                  <a:pt x="593" y="514"/>
                </a:moveTo>
                <a:cubicBezTo>
                  <a:pt x="0" y="1306"/>
                  <a:pt x="0" y="1306"/>
                  <a:pt x="0" y="1306"/>
                </a:cubicBezTo>
                <a:cubicBezTo>
                  <a:pt x="2" y="1307"/>
                  <a:pt x="3" y="1309"/>
                  <a:pt x="5" y="1310"/>
                </a:cubicBezTo>
                <a:cubicBezTo>
                  <a:pt x="597" y="518"/>
                  <a:pt x="597" y="518"/>
                  <a:pt x="597" y="518"/>
                </a:cubicBezTo>
                <a:cubicBezTo>
                  <a:pt x="593" y="514"/>
                  <a:pt x="593" y="514"/>
                  <a:pt x="593" y="514"/>
                </a:cubicBezTo>
                <a:moveTo>
                  <a:pt x="977" y="0"/>
                </a:moveTo>
                <a:cubicBezTo>
                  <a:pt x="596" y="509"/>
                  <a:pt x="596" y="509"/>
                  <a:pt x="596" y="509"/>
                </a:cubicBezTo>
                <a:cubicBezTo>
                  <a:pt x="601" y="513"/>
                  <a:pt x="601" y="513"/>
                  <a:pt x="601" y="513"/>
                </a:cubicBezTo>
                <a:cubicBezTo>
                  <a:pt x="982" y="4"/>
                  <a:pt x="982" y="4"/>
                  <a:pt x="982" y="4"/>
                </a:cubicBezTo>
                <a:cubicBezTo>
                  <a:pt x="980" y="3"/>
                  <a:pt x="979" y="1"/>
                  <a:pt x="977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51" name="Freeform 242"/>
          <p:cNvSpPr>
            <a:spLocks/>
          </p:cNvSpPr>
          <p:nvPr/>
        </p:nvSpPr>
        <p:spPr bwMode="auto">
          <a:xfrm flipH="1">
            <a:off x="2120448" y="106722"/>
            <a:ext cx="3760" cy="4627"/>
          </a:xfrm>
          <a:custGeom>
            <a:avLst/>
            <a:gdLst>
              <a:gd name="T0" fmla="*/ 1 w 3"/>
              <a:gd name="T1" fmla="*/ 0 h 4"/>
              <a:gd name="T2" fmla="*/ 0 w 3"/>
              <a:gd name="T3" fmla="*/ 2 h 4"/>
              <a:gd name="T4" fmla="*/ 2 w 3"/>
              <a:gd name="T5" fmla="*/ 4 h 4"/>
              <a:gd name="T6" fmla="*/ 3 w 3"/>
              <a:gd name="T7" fmla="*/ 2 h 4"/>
              <a:gd name="T8" fmla="*/ 1 w 3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1" y="0"/>
                </a:moveTo>
                <a:lnTo>
                  <a:pt x="0" y="2"/>
                </a:lnTo>
                <a:lnTo>
                  <a:pt x="2" y="4"/>
                </a:lnTo>
                <a:lnTo>
                  <a:pt x="3" y="2"/>
                </a:lnTo>
                <a:lnTo>
                  <a:pt x="1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52" name="Freeform 243"/>
          <p:cNvSpPr>
            <a:spLocks/>
          </p:cNvSpPr>
          <p:nvPr/>
        </p:nvSpPr>
        <p:spPr bwMode="auto">
          <a:xfrm flipH="1">
            <a:off x="2120448" y="106722"/>
            <a:ext cx="3760" cy="4627"/>
          </a:xfrm>
          <a:custGeom>
            <a:avLst/>
            <a:gdLst>
              <a:gd name="T0" fmla="*/ 1 w 3"/>
              <a:gd name="T1" fmla="*/ 0 h 4"/>
              <a:gd name="T2" fmla="*/ 0 w 3"/>
              <a:gd name="T3" fmla="*/ 2 h 4"/>
              <a:gd name="T4" fmla="*/ 2 w 3"/>
              <a:gd name="T5" fmla="*/ 4 h 4"/>
              <a:gd name="T6" fmla="*/ 3 w 3"/>
              <a:gd name="T7" fmla="*/ 2 h 4"/>
              <a:gd name="T8" fmla="*/ 1 w 3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1" y="0"/>
                </a:moveTo>
                <a:lnTo>
                  <a:pt x="0" y="2"/>
                </a:lnTo>
                <a:lnTo>
                  <a:pt x="2" y="4"/>
                </a:lnTo>
                <a:lnTo>
                  <a:pt x="3" y="2"/>
                </a:lnTo>
                <a:lnTo>
                  <a:pt x="1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53" name="Freeform 244"/>
          <p:cNvSpPr>
            <a:spLocks noEditPoints="1"/>
          </p:cNvSpPr>
          <p:nvPr/>
        </p:nvSpPr>
        <p:spPr bwMode="auto">
          <a:xfrm flipH="1">
            <a:off x="2796039" y="124075"/>
            <a:ext cx="937557" cy="163138"/>
          </a:xfrm>
          <a:custGeom>
            <a:avLst/>
            <a:gdLst>
              <a:gd name="T0" fmla="*/ 1513 w 1722"/>
              <a:gd name="T1" fmla="*/ 305 h 325"/>
              <a:gd name="T2" fmla="*/ 1508 w 1722"/>
              <a:gd name="T3" fmla="*/ 310 h 325"/>
              <a:gd name="T4" fmla="*/ 1722 w 1722"/>
              <a:gd name="T5" fmla="*/ 325 h 325"/>
              <a:gd name="T6" fmla="*/ 1722 w 1722"/>
              <a:gd name="T7" fmla="*/ 321 h 325"/>
              <a:gd name="T8" fmla="*/ 1722 w 1722"/>
              <a:gd name="T9" fmla="*/ 319 h 325"/>
              <a:gd name="T10" fmla="*/ 1513 w 1722"/>
              <a:gd name="T11" fmla="*/ 305 h 325"/>
              <a:gd name="T12" fmla="*/ 815 w 1722"/>
              <a:gd name="T13" fmla="*/ 256 h 325"/>
              <a:gd name="T14" fmla="*/ 814 w 1722"/>
              <a:gd name="T15" fmla="*/ 262 h 325"/>
              <a:gd name="T16" fmla="*/ 1501 w 1722"/>
              <a:gd name="T17" fmla="*/ 310 h 325"/>
              <a:gd name="T18" fmla="*/ 1506 w 1722"/>
              <a:gd name="T19" fmla="*/ 304 h 325"/>
              <a:gd name="T20" fmla="*/ 815 w 1722"/>
              <a:gd name="T21" fmla="*/ 256 h 325"/>
              <a:gd name="T22" fmla="*/ 2 w 1722"/>
              <a:gd name="T23" fmla="*/ 0 h 325"/>
              <a:gd name="T24" fmla="*/ 0 w 1722"/>
              <a:gd name="T25" fmla="*/ 6 h 325"/>
              <a:gd name="T26" fmla="*/ 764 w 1722"/>
              <a:gd name="T27" fmla="*/ 258 h 325"/>
              <a:gd name="T28" fmla="*/ 765 w 1722"/>
              <a:gd name="T29" fmla="*/ 259 h 325"/>
              <a:gd name="T30" fmla="*/ 765 w 1722"/>
              <a:gd name="T31" fmla="*/ 256 h 325"/>
              <a:gd name="T32" fmla="*/ 765 w 1722"/>
              <a:gd name="T33" fmla="*/ 252 h 325"/>
              <a:gd name="T34" fmla="*/ 2 w 1722"/>
              <a:gd name="T35" fmla="*/ 0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22" h="325">
                <a:moveTo>
                  <a:pt x="1513" y="305"/>
                </a:moveTo>
                <a:cubicBezTo>
                  <a:pt x="1508" y="310"/>
                  <a:pt x="1508" y="310"/>
                  <a:pt x="1508" y="310"/>
                </a:cubicBezTo>
                <a:cubicBezTo>
                  <a:pt x="1722" y="325"/>
                  <a:pt x="1722" y="325"/>
                  <a:pt x="1722" y="325"/>
                </a:cubicBezTo>
                <a:cubicBezTo>
                  <a:pt x="1722" y="324"/>
                  <a:pt x="1722" y="323"/>
                  <a:pt x="1722" y="321"/>
                </a:cubicBezTo>
                <a:cubicBezTo>
                  <a:pt x="1722" y="321"/>
                  <a:pt x="1722" y="320"/>
                  <a:pt x="1722" y="319"/>
                </a:cubicBezTo>
                <a:cubicBezTo>
                  <a:pt x="1513" y="305"/>
                  <a:pt x="1513" y="305"/>
                  <a:pt x="1513" y="305"/>
                </a:cubicBezTo>
                <a:moveTo>
                  <a:pt x="815" y="256"/>
                </a:moveTo>
                <a:cubicBezTo>
                  <a:pt x="815" y="258"/>
                  <a:pt x="814" y="260"/>
                  <a:pt x="814" y="262"/>
                </a:cubicBezTo>
                <a:cubicBezTo>
                  <a:pt x="1501" y="310"/>
                  <a:pt x="1501" y="310"/>
                  <a:pt x="1501" y="310"/>
                </a:cubicBezTo>
                <a:cubicBezTo>
                  <a:pt x="1506" y="304"/>
                  <a:pt x="1506" y="304"/>
                  <a:pt x="1506" y="304"/>
                </a:cubicBezTo>
                <a:cubicBezTo>
                  <a:pt x="815" y="256"/>
                  <a:pt x="815" y="256"/>
                  <a:pt x="815" y="256"/>
                </a:cubicBezTo>
                <a:moveTo>
                  <a:pt x="2" y="0"/>
                </a:moveTo>
                <a:cubicBezTo>
                  <a:pt x="1" y="2"/>
                  <a:pt x="1" y="4"/>
                  <a:pt x="0" y="6"/>
                </a:cubicBezTo>
                <a:cubicBezTo>
                  <a:pt x="764" y="258"/>
                  <a:pt x="764" y="258"/>
                  <a:pt x="764" y="258"/>
                </a:cubicBezTo>
                <a:cubicBezTo>
                  <a:pt x="765" y="259"/>
                  <a:pt x="765" y="259"/>
                  <a:pt x="765" y="259"/>
                </a:cubicBezTo>
                <a:cubicBezTo>
                  <a:pt x="765" y="258"/>
                  <a:pt x="765" y="257"/>
                  <a:pt x="765" y="256"/>
                </a:cubicBezTo>
                <a:cubicBezTo>
                  <a:pt x="765" y="255"/>
                  <a:pt x="765" y="254"/>
                  <a:pt x="765" y="252"/>
                </a:cubicBezTo>
                <a:cubicBezTo>
                  <a:pt x="2" y="0"/>
                  <a:pt x="2" y="0"/>
                  <a:pt x="2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54" name="Freeform 245"/>
          <p:cNvSpPr>
            <a:spLocks/>
          </p:cNvSpPr>
          <p:nvPr/>
        </p:nvSpPr>
        <p:spPr bwMode="auto">
          <a:xfrm flipH="1">
            <a:off x="2908845" y="276800"/>
            <a:ext cx="7521" cy="3472"/>
          </a:xfrm>
          <a:custGeom>
            <a:avLst/>
            <a:gdLst>
              <a:gd name="T0" fmla="*/ 3 w 6"/>
              <a:gd name="T1" fmla="*/ 0 h 3"/>
              <a:gd name="T2" fmla="*/ 0 w 6"/>
              <a:gd name="T3" fmla="*/ 3 h 3"/>
              <a:gd name="T4" fmla="*/ 3 w 6"/>
              <a:gd name="T5" fmla="*/ 3 h 3"/>
              <a:gd name="T6" fmla="*/ 6 w 6"/>
              <a:gd name="T7" fmla="*/ 1 h 3"/>
              <a:gd name="T8" fmla="*/ 3 w 6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3">
                <a:moveTo>
                  <a:pt x="3" y="0"/>
                </a:moveTo>
                <a:lnTo>
                  <a:pt x="0" y="3"/>
                </a:lnTo>
                <a:lnTo>
                  <a:pt x="3" y="3"/>
                </a:lnTo>
                <a:lnTo>
                  <a:pt x="6" y="1"/>
                </a:lnTo>
                <a:lnTo>
                  <a:pt x="3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55" name="Freeform 246"/>
          <p:cNvSpPr>
            <a:spLocks/>
          </p:cNvSpPr>
          <p:nvPr/>
        </p:nvSpPr>
        <p:spPr bwMode="auto">
          <a:xfrm flipH="1">
            <a:off x="2908845" y="276800"/>
            <a:ext cx="7521" cy="3472"/>
          </a:xfrm>
          <a:custGeom>
            <a:avLst/>
            <a:gdLst>
              <a:gd name="T0" fmla="*/ 3 w 6"/>
              <a:gd name="T1" fmla="*/ 0 h 3"/>
              <a:gd name="T2" fmla="*/ 0 w 6"/>
              <a:gd name="T3" fmla="*/ 3 h 3"/>
              <a:gd name="T4" fmla="*/ 3 w 6"/>
              <a:gd name="T5" fmla="*/ 3 h 3"/>
              <a:gd name="T6" fmla="*/ 6 w 6"/>
              <a:gd name="T7" fmla="*/ 1 h 3"/>
              <a:gd name="T8" fmla="*/ 3 w 6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3">
                <a:moveTo>
                  <a:pt x="3" y="0"/>
                </a:moveTo>
                <a:lnTo>
                  <a:pt x="0" y="3"/>
                </a:lnTo>
                <a:lnTo>
                  <a:pt x="3" y="3"/>
                </a:lnTo>
                <a:lnTo>
                  <a:pt x="6" y="1"/>
                </a:lnTo>
                <a:lnTo>
                  <a:pt x="3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56" name="Freeform 247"/>
          <p:cNvSpPr>
            <a:spLocks noEditPoints="1"/>
          </p:cNvSpPr>
          <p:nvPr/>
        </p:nvSpPr>
        <p:spPr bwMode="auto">
          <a:xfrm flipH="1">
            <a:off x="2463882" y="294155"/>
            <a:ext cx="310847" cy="217516"/>
          </a:xfrm>
          <a:custGeom>
            <a:avLst/>
            <a:gdLst>
              <a:gd name="T0" fmla="*/ 113 w 571"/>
              <a:gd name="T1" fmla="*/ 82 h 433"/>
              <a:gd name="T2" fmla="*/ 111 w 571"/>
              <a:gd name="T3" fmla="*/ 88 h 433"/>
              <a:gd name="T4" fmla="*/ 567 w 571"/>
              <a:gd name="T5" fmla="*/ 433 h 433"/>
              <a:gd name="T6" fmla="*/ 571 w 571"/>
              <a:gd name="T7" fmla="*/ 428 h 433"/>
              <a:gd name="T8" fmla="*/ 113 w 571"/>
              <a:gd name="T9" fmla="*/ 82 h 433"/>
              <a:gd name="T10" fmla="*/ 5 w 571"/>
              <a:gd name="T11" fmla="*/ 0 h 433"/>
              <a:gd name="T12" fmla="*/ 0 w 571"/>
              <a:gd name="T13" fmla="*/ 4 h 433"/>
              <a:gd name="T14" fmla="*/ 106 w 571"/>
              <a:gd name="T15" fmla="*/ 84 h 433"/>
              <a:gd name="T16" fmla="*/ 109 w 571"/>
              <a:gd name="T17" fmla="*/ 78 h 433"/>
              <a:gd name="T18" fmla="*/ 5 w 571"/>
              <a:gd name="T19" fmla="*/ 0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1" h="433">
                <a:moveTo>
                  <a:pt x="113" y="82"/>
                </a:moveTo>
                <a:cubicBezTo>
                  <a:pt x="111" y="88"/>
                  <a:pt x="111" y="88"/>
                  <a:pt x="111" y="88"/>
                </a:cubicBezTo>
                <a:cubicBezTo>
                  <a:pt x="567" y="433"/>
                  <a:pt x="567" y="433"/>
                  <a:pt x="567" y="433"/>
                </a:cubicBezTo>
                <a:cubicBezTo>
                  <a:pt x="568" y="431"/>
                  <a:pt x="569" y="429"/>
                  <a:pt x="571" y="428"/>
                </a:cubicBezTo>
                <a:cubicBezTo>
                  <a:pt x="113" y="82"/>
                  <a:pt x="113" y="82"/>
                  <a:pt x="113" y="82"/>
                </a:cubicBezTo>
                <a:moveTo>
                  <a:pt x="5" y="0"/>
                </a:moveTo>
                <a:cubicBezTo>
                  <a:pt x="4" y="1"/>
                  <a:pt x="2" y="3"/>
                  <a:pt x="0" y="4"/>
                </a:cubicBezTo>
                <a:cubicBezTo>
                  <a:pt x="106" y="84"/>
                  <a:pt x="106" y="84"/>
                  <a:pt x="106" y="84"/>
                </a:cubicBezTo>
                <a:cubicBezTo>
                  <a:pt x="109" y="78"/>
                  <a:pt x="109" y="78"/>
                  <a:pt x="109" y="78"/>
                </a:cubicBezTo>
                <a:cubicBezTo>
                  <a:pt x="5" y="0"/>
                  <a:pt x="5" y="0"/>
                  <a:pt x="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57" name="Freeform 248"/>
          <p:cNvSpPr>
            <a:spLocks/>
          </p:cNvSpPr>
          <p:nvPr/>
        </p:nvSpPr>
        <p:spPr bwMode="auto">
          <a:xfrm flipH="1">
            <a:off x="2713313" y="333493"/>
            <a:ext cx="3760" cy="4627"/>
          </a:xfrm>
          <a:custGeom>
            <a:avLst/>
            <a:gdLst>
              <a:gd name="T0" fmla="*/ 1 w 3"/>
              <a:gd name="T1" fmla="*/ 0 h 4"/>
              <a:gd name="T2" fmla="*/ 0 w 3"/>
              <a:gd name="T3" fmla="*/ 3 h 4"/>
              <a:gd name="T4" fmla="*/ 2 w 3"/>
              <a:gd name="T5" fmla="*/ 4 h 4"/>
              <a:gd name="T6" fmla="*/ 3 w 3"/>
              <a:gd name="T7" fmla="*/ 2 h 4"/>
              <a:gd name="T8" fmla="*/ 1 w 3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1" y="0"/>
                </a:moveTo>
                <a:lnTo>
                  <a:pt x="0" y="3"/>
                </a:lnTo>
                <a:lnTo>
                  <a:pt x="2" y="4"/>
                </a:lnTo>
                <a:lnTo>
                  <a:pt x="3" y="2"/>
                </a:lnTo>
                <a:lnTo>
                  <a:pt x="1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58" name="Freeform 249"/>
          <p:cNvSpPr>
            <a:spLocks/>
          </p:cNvSpPr>
          <p:nvPr/>
        </p:nvSpPr>
        <p:spPr bwMode="auto">
          <a:xfrm flipH="1">
            <a:off x="2713313" y="333493"/>
            <a:ext cx="3760" cy="4627"/>
          </a:xfrm>
          <a:custGeom>
            <a:avLst/>
            <a:gdLst>
              <a:gd name="T0" fmla="*/ 1 w 3"/>
              <a:gd name="T1" fmla="*/ 0 h 4"/>
              <a:gd name="T2" fmla="*/ 0 w 3"/>
              <a:gd name="T3" fmla="*/ 3 h 4"/>
              <a:gd name="T4" fmla="*/ 2 w 3"/>
              <a:gd name="T5" fmla="*/ 4 h 4"/>
              <a:gd name="T6" fmla="*/ 3 w 3"/>
              <a:gd name="T7" fmla="*/ 2 h 4"/>
              <a:gd name="T8" fmla="*/ 1 w 3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1" y="0"/>
                </a:moveTo>
                <a:lnTo>
                  <a:pt x="0" y="3"/>
                </a:lnTo>
                <a:lnTo>
                  <a:pt x="2" y="4"/>
                </a:lnTo>
                <a:lnTo>
                  <a:pt x="3" y="2"/>
                </a:lnTo>
                <a:lnTo>
                  <a:pt x="1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60" name="Freeform 251"/>
          <p:cNvSpPr>
            <a:spLocks noEditPoints="1"/>
          </p:cNvSpPr>
          <p:nvPr/>
        </p:nvSpPr>
        <p:spPr bwMode="auto">
          <a:xfrm flipH="1">
            <a:off x="302988" y="-98069"/>
            <a:ext cx="27575" cy="24298"/>
          </a:xfrm>
          <a:custGeom>
            <a:avLst/>
            <a:gdLst>
              <a:gd name="T0" fmla="*/ 1 w 50"/>
              <a:gd name="T1" fmla="*/ 20 h 49"/>
              <a:gd name="T2" fmla="*/ 0 w 50"/>
              <a:gd name="T3" fmla="*/ 21 h 49"/>
              <a:gd name="T4" fmla="*/ 0 w 50"/>
              <a:gd name="T5" fmla="*/ 24 h 49"/>
              <a:gd name="T6" fmla="*/ 13 w 50"/>
              <a:gd name="T7" fmla="*/ 46 h 49"/>
              <a:gd name="T8" fmla="*/ 14 w 50"/>
              <a:gd name="T9" fmla="*/ 46 h 49"/>
              <a:gd name="T10" fmla="*/ 1 w 50"/>
              <a:gd name="T11" fmla="*/ 20 h 49"/>
              <a:gd name="T12" fmla="*/ 25 w 50"/>
              <a:gd name="T13" fmla="*/ 0 h 49"/>
              <a:gd name="T14" fmla="*/ 3 w 50"/>
              <a:gd name="T15" fmla="*/ 12 h 49"/>
              <a:gd name="T16" fmla="*/ 21 w 50"/>
              <a:gd name="T17" fmla="*/ 49 h 49"/>
              <a:gd name="T18" fmla="*/ 25 w 50"/>
              <a:gd name="T19" fmla="*/ 49 h 49"/>
              <a:gd name="T20" fmla="*/ 35 w 50"/>
              <a:gd name="T21" fmla="*/ 47 h 49"/>
              <a:gd name="T22" fmla="*/ 40 w 50"/>
              <a:gd name="T23" fmla="*/ 44 h 49"/>
              <a:gd name="T24" fmla="*/ 50 w 50"/>
              <a:gd name="T25" fmla="*/ 24 h 49"/>
              <a:gd name="T26" fmla="*/ 37 w 50"/>
              <a:gd name="T27" fmla="*/ 3 h 49"/>
              <a:gd name="T28" fmla="*/ 31 w 50"/>
              <a:gd name="T29" fmla="*/ 0 h 49"/>
              <a:gd name="T30" fmla="*/ 25 w 50"/>
              <a:gd name="T31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0" h="49">
                <a:moveTo>
                  <a:pt x="1" y="20"/>
                </a:moveTo>
                <a:cubicBezTo>
                  <a:pt x="0" y="20"/>
                  <a:pt x="0" y="21"/>
                  <a:pt x="0" y="21"/>
                </a:cubicBezTo>
                <a:cubicBezTo>
                  <a:pt x="0" y="22"/>
                  <a:pt x="0" y="23"/>
                  <a:pt x="0" y="24"/>
                </a:cubicBezTo>
                <a:cubicBezTo>
                  <a:pt x="0" y="34"/>
                  <a:pt x="5" y="42"/>
                  <a:pt x="13" y="46"/>
                </a:cubicBezTo>
                <a:cubicBezTo>
                  <a:pt x="13" y="46"/>
                  <a:pt x="13" y="46"/>
                  <a:pt x="14" y="46"/>
                </a:cubicBezTo>
                <a:cubicBezTo>
                  <a:pt x="1" y="20"/>
                  <a:pt x="1" y="20"/>
                  <a:pt x="1" y="20"/>
                </a:cubicBezTo>
                <a:moveTo>
                  <a:pt x="25" y="0"/>
                </a:moveTo>
                <a:cubicBezTo>
                  <a:pt x="16" y="0"/>
                  <a:pt x="8" y="5"/>
                  <a:pt x="3" y="12"/>
                </a:cubicBezTo>
                <a:cubicBezTo>
                  <a:pt x="21" y="49"/>
                  <a:pt x="21" y="49"/>
                  <a:pt x="21" y="49"/>
                </a:cubicBezTo>
                <a:cubicBezTo>
                  <a:pt x="23" y="49"/>
                  <a:pt x="24" y="49"/>
                  <a:pt x="25" y="49"/>
                </a:cubicBezTo>
                <a:cubicBezTo>
                  <a:pt x="29" y="49"/>
                  <a:pt x="32" y="48"/>
                  <a:pt x="35" y="47"/>
                </a:cubicBezTo>
                <a:cubicBezTo>
                  <a:pt x="37" y="46"/>
                  <a:pt x="39" y="45"/>
                  <a:pt x="40" y="44"/>
                </a:cubicBezTo>
                <a:cubicBezTo>
                  <a:pt x="46" y="39"/>
                  <a:pt x="50" y="32"/>
                  <a:pt x="50" y="24"/>
                </a:cubicBezTo>
                <a:cubicBezTo>
                  <a:pt x="50" y="15"/>
                  <a:pt x="45" y="7"/>
                  <a:pt x="37" y="3"/>
                </a:cubicBezTo>
                <a:cubicBezTo>
                  <a:pt x="35" y="2"/>
                  <a:pt x="33" y="1"/>
                  <a:pt x="31" y="0"/>
                </a:cubicBezTo>
                <a:cubicBezTo>
                  <a:pt x="29" y="0"/>
                  <a:pt x="27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61" name="Freeform 252"/>
          <p:cNvSpPr>
            <a:spLocks/>
          </p:cNvSpPr>
          <p:nvPr/>
        </p:nvSpPr>
        <p:spPr bwMode="auto">
          <a:xfrm flipH="1">
            <a:off x="318034" y="-92284"/>
            <a:ext cx="11281" cy="18514"/>
          </a:xfrm>
          <a:custGeom>
            <a:avLst/>
            <a:gdLst>
              <a:gd name="T0" fmla="*/ 2 w 20"/>
              <a:gd name="T1" fmla="*/ 0 h 37"/>
              <a:gd name="T2" fmla="*/ 1 w 20"/>
              <a:gd name="T3" fmla="*/ 3 h 37"/>
              <a:gd name="T4" fmla="*/ 0 w 20"/>
              <a:gd name="T5" fmla="*/ 8 h 37"/>
              <a:gd name="T6" fmla="*/ 13 w 20"/>
              <a:gd name="T7" fmla="*/ 34 h 37"/>
              <a:gd name="T8" fmla="*/ 18 w 20"/>
              <a:gd name="T9" fmla="*/ 36 h 37"/>
              <a:gd name="T10" fmla="*/ 20 w 20"/>
              <a:gd name="T11" fmla="*/ 37 h 37"/>
              <a:gd name="T12" fmla="*/ 2 w 20"/>
              <a:gd name="T13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" h="37">
                <a:moveTo>
                  <a:pt x="2" y="0"/>
                </a:moveTo>
                <a:cubicBezTo>
                  <a:pt x="2" y="1"/>
                  <a:pt x="1" y="2"/>
                  <a:pt x="1" y="3"/>
                </a:cubicBezTo>
                <a:cubicBezTo>
                  <a:pt x="0" y="5"/>
                  <a:pt x="0" y="6"/>
                  <a:pt x="0" y="8"/>
                </a:cubicBezTo>
                <a:cubicBezTo>
                  <a:pt x="13" y="34"/>
                  <a:pt x="13" y="34"/>
                  <a:pt x="13" y="34"/>
                </a:cubicBezTo>
                <a:cubicBezTo>
                  <a:pt x="14" y="35"/>
                  <a:pt x="16" y="36"/>
                  <a:pt x="18" y="36"/>
                </a:cubicBezTo>
                <a:cubicBezTo>
                  <a:pt x="19" y="37"/>
                  <a:pt x="19" y="37"/>
                  <a:pt x="20" y="37"/>
                </a:cubicBezTo>
                <a:cubicBezTo>
                  <a:pt x="2" y="0"/>
                  <a:pt x="2" y="0"/>
                  <a:pt x="2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64" name="Freeform 255"/>
          <p:cNvSpPr>
            <a:spLocks/>
          </p:cNvSpPr>
          <p:nvPr/>
        </p:nvSpPr>
        <p:spPr bwMode="auto">
          <a:xfrm flipH="1">
            <a:off x="1273137" y="-81872"/>
            <a:ext cx="26322" cy="25454"/>
          </a:xfrm>
          <a:custGeom>
            <a:avLst/>
            <a:gdLst>
              <a:gd name="T0" fmla="*/ 25 w 49"/>
              <a:gd name="T1" fmla="*/ 0 h 49"/>
              <a:gd name="T2" fmla="*/ 0 w 49"/>
              <a:gd name="T3" fmla="*/ 25 h 49"/>
              <a:gd name="T4" fmla="*/ 25 w 49"/>
              <a:gd name="T5" fmla="*/ 49 h 49"/>
              <a:gd name="T6" fmla="*/ 30 w 49"/>
              <a:gd name="T7" fmla="*/ 49 h 49"/>
              <a:gd name="T8" fmla="*/ 36 w 49"/>
              <a:gd name="T9" fmla="*/ 46 h 49"/>
              <a:gd name="T10" fmla="*/ 49 w 49"/>
              <a:gd name="T11" fmla="*/ 25 h 49"/>
              <a:gd name="T12" fmla="*/ 42 w 49"/>
              <a:gd name="T13" fmla="*/ 7 h 49"/>
              <a:gd name="T14" fmla="*/ 37 w 49"/>
              <a:gd name="T15" fmla="*/ 3 h 49"/>
              <a:gd name="T16" fmla="*/ 25 w 49"/>
              <a:gd name="T17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9" h="49">
                <a:moveTo>
                  <a:pt x="25" y="0"/>
                </a:moveTo>
                <a:cubicBezTo>
                  <a:pt x="11" y="0"/>
                  <a:pt x="0" y="11"/>
                  <a:pt x="0" y="25"/>
                </a:cubicBezTo>
                <a:cubicBezTo>
                  <a:pt x="0" y="38"/>
                  <a:pt x="11" y="49"/>
                  <a:pt x="25" y="49"/>
                </a:cubicBezTo>
                <a:cubicBezTo>
                  <a:pt x="26" y="49"/>
                  <a:pt x="28" y="49"/>
                  <a:pt x="30" y="49"/>
                </a:cubicBezTo>
                <a:cubicBezTo>
                  <a:pt x="32" y="48"/>
                  <a:pt x="34" y="48"/>
                  <a:pt x="36" y="46"/>
                </a:cubicBezTo>
                <a:cubicBezTo>
                  <a:pt x="44" y="42"/>
                  <a:pt x="49" y="34"/>
                  <a:pt x="49" y="25"/>
                </a:cubicBezTo>
                <a:cubicBezTo>
                  <a:pt x="49" y="18"/>
                  <a:pt x="47" y="12"/>
                  <a:pt x="42" y="7"/>
                </a:cubicBezTo>
                <a:cubicBezTo>
                  <a:pt x="41" y="6"/>
                  <a:pt x="39" y="4"/>
                  <a:pt x="37" y="3"/>
                </a:cubicBezTo>
                <a:cubicBezTo>
                  <a:pt x="34" y="1"/>
                  <a:pt x="29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66" name="Freeform 257"/>
          <p:cNvSpPr>
            <a:spLocks/>
          </p:cNvSpPr>
          <p:nvPr/>
        </p:nvSpPr>
        <p:spPr bwMode="auto">
          <a:xfrm flipH="1">
            <a:off x="1461149" y="70852"/>
            <a:ext cx="26322" cy="25454"/>
          </a:xfrm>
          <a:custGeom>
            <a:avLst/>
            <a:gdLst>
              <a:gd name="T0" fmla="*/ 25 w 50"/>
              <a:gd name="T1" fmla="*/ 0 h 50"/>
              <a:gd name="T2" fmla="*/ 20 w 50"/>
              <a:gd name="T3" fmla="*/ 1 h 50"/>
              <a:gd name="T4" fmla="*/ 13 w 50"/>
              <a:gd name="T5" fmla="*/ 3 h 50"/>
              <a:gd name="T6" fmla="*/ 0 w 50"/>
              <a:gd name="T7" fmla="*/ 25 h 50"/>
              <a:gd name="T8" fmla="*/ 16 w 50"/>
              <a:gd name="T9" fmla="*/ 48 h 50"/>
              <a:gd name="T10" fmla="*/ 21 w 50"/>
              <a:gd name="T11" fmla="*/ 50 h 50"/>
              <a:gd name="T12" fmla="*/ 25 w 50"/>
              <a:gd name="T13" fmla="*/ 50 h 50"/>
              <a:gd name="T14" fmla="*/ 50 w 50"/>
              <a:gd name="T15" fmla="*/ 25 h 50"/>
              <a:gd name="T16" fmla="*/ 25 w 50"/>
              <a:gd name="T1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" h="50">
                <a:moveTo>
                  <a:pt x="25" y="0"/>
                </a:moveTo>
                <a:cubicBezTo>
                  <a:pt x="23" y="0"/>
                  <a:pt x="21" y="0"/>
                  <a:pt x="20" y="1"/>
                </a:cubicBezTo>
                <a:cubicBezTo>
                  <a:pt x="17" y="1"/>
                  <a:pt x="15" y="2"/>
                  <a:pt x="13" y="3"/>
                </a:cubicBezTo>
                <a:cubicBezTo>
                  <a:pt x="5" y="7"/>
                  <a:pt x="0" y="16"/>
                  <a:pt x="0" y="25"/>
                </a:cubicBezTo>
                <a:cubicBezTo>
                  <a:pt x="0" y="36"/>
                  <a:pt x="6" y="44"/>
                  <a:pt x="16" y="48"/>
                </a:cubicBezTo>
                <a:cubicBezTo>
                  <a:pt x="17" y="49"/>
                  <a:pt x="19" y="49"/>
                  <a:pt x="21" y="50"/>
                </a:cubicBezTo>
                <a:cubicBezTo>
                  <a:pt x="23" y="50"/>
                  <a:pt x="24" y="50"/>
                  <a:pt x="25" y="50"/>
                </a:cubicBezTo>
                <a:cubicBezTo>
                  <a:pt x="39" y="50"/>
                  <a:pt x="50" y="39"/>
                  <a:pt x="50" y="25"/>
                </a:cubicBezTo>
                <a:cubicBezTo>
                  <a:pt x="50" y="11"/>
                  <a:pt x="39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67" name="Freeform 258"/>
          <p:cNvSpPr>
            <a:spLocks/>
          </p:cNvSpPr>
          <p:nvPr/>
        </p:nvSpPr>
        <p:spPr bwMode="auto">
          <a:xfrm flipH="1">
            <a:off x="1701802" y="662081"/>
            <a:ext cx="27575" cy="24298"/>
          </a:xfrm>
          <a:custGeom>
            <a:avLst/>
            <a:gdLst>
              <a:gd name="T0" fmla="*/ 25 w 50"/>
              <a:gd name="T1" fmla="*/ 0 h 49"/>
              <a:gd name="T2" fmla="*/ 0 w 50"/>
              <a:gd name="T3" fmla="*/ 25 h 49"/>
              <a:gd name="T4" fmla="*/ 25 w 50"/>
              <a:gd name="T5" fmla="*/ 49 h 49"/>
              <a:gd name="T6" fmla="*/ 43 w 50"/>
              <a:gd name="T7" fmla="*/ 41 h 49"/>
              <a:gd name="T8" fmla="*/ 47 w 50"/>
              <a:gd name="T9" fmla="*/ 36 h 49"/>
              <a:gd name="T10" fmla="*/ 50 w 50"/>
              <a:gd name="T11" fmla="*/ 25 h 49"/>
              <a:gd name="T12" fmla="*/ 35 w 50"/>
              <a:gd name="T13" fmla="*/ 2 h 49"/>
              <a:gd name="T14" fmla="*/ 30 w 50"/>
              <a:gd name="T15" fmla="*/ 0 h 49"/>
              <a:gd name="T16" fmla="*/ 25 w 50"/>
              <a:gd name="T17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" h="49">
                <a:moveTo>
                  <a:pt x="25" y="0"/>
                </a:moveTo>
                <a:cubicBezTo>
                  <a:pt x="11" y="0"/>
                  <a:pt x="0" y="11"/>
                  <a:pt x="0" y="25"/>
                </a:cubicBezTo>
                <a:cubicBezTo>
                  <a:pt x="0" y="38"/>
                  <a:pt x="11" y="49"/>
                  <a:pt x="25" y="49"/>
                </a:cubicBezTo>
                <a:cubicBezTo>
                  <a:pt x="32" y="49"/>
                  <a:pt x="39" y="46"/>
                  <a:pt x="43" y="41"/>
                </a:cubicBezTo>
                <a:cubicBezTo>
                  <a:pt x="45" y="40"/>
                  <a:pt x="46" y="38"/>
                  <a:pt x="47" y="36"/>
                </a:cubicBezTo>
                <a:cubicBezTo>
                  <a:pt x="49" y="33"/>
                  <a:pt x="50" y="29"/>
                  <a:pt x="50" y="25"/>
                </a:cubicBezTo>
                <a:cubicBezTo>
                  <a:pt x="50" y="14"/>
                  <a:pt x="44" y="6"/>
                  <a:pt x="35" y="2"/>
                </a:cubicBezTo>
                <a:cubicBezTo>
                  <a:pt x="33" y="1"/>
                  <a:pt x="32" y="0"/>
                  <a:pt x="30" y="0"/>
                </a:cubicBezTo>
                <a:cubicBezTo>
                  <a:pt x="28" y="0"/>
                  <a:pt x="27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68" name="Freeform 259"/>
          <p:cNvSpPr>
            <a:spLocks/>
          </p:cNvSpPr>
          <p:nvPr/>
        </p:nvSpPr>
        <p:spPr bwMode="auto">
          <a:xfrm flipH="1">
            <a:off x="1342074" y="1110997"/>
            <a:ext cx="27575" cy="24298"/>
          </a:xfrm>
          <a:custGeom>
            <a:avLst/>
            <a:gdLst>
              <a:gd name="T0" fmla="*/ 25 w 50"/>
              <a:gd name="T1" fmla="*/ 0 h 49"/>
              <a:gd name="T2" fmla="*/ 13 w 50"/>
              <a:gd name="T3" fmla="*/ 3 h 49"/>
              <a:gd name="T4" fmla="*/ 8 w 50"/>
              <a:gd name="T5" fmla="*/ 6 h 49"/>
              <a:gd name="T6" fmla="*/ 0 w 50"/>
              <a:gd name="T7" fmla="*/ 25 h 49"/>
              <a:gd name="T8" fmla="*/ 25 w 50"/>
              <a:gd name="T9" fmla="*/ 49 h 49"/>
              <a:gd name="T10" fmla="*/ 48 w 50"/>
              <a:gd name="T11" fmla="*/ 34 h 49"/>
              <a:gd name="T12" fmla="*/ 49 w 50"/>
              <a:gd name="T13" fmla="*/ 28 h 49"/>
              <a:gd name="T14" fmla="*/ 50 w 50"/>
              <a:gd name="T15" fmla="*/ 25 h 49"/>
              <a:gd name="T16" fmla="*/ 25 w 50"/>
              <a:gd name="T17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" h="49">
                <a:moveTo>
                  <a:pt x="25" y="0"/>
                </a:moveTo>
                <a:cubicBezTo>
                  <a:pt x="21" y="0"/>
                  <a:pt x="16" y="1"/>
                  <a:pt x="13" y="3"/>
                </a:cubicBezTo>
                <a:cubicBezTo>
                  <a:pt x="11" y="4"/>
                  <a:pt x="10" y="5"/>
                  <a:pt x="8" y="6"/>
                </a:cubicBezTo>
                <a:cubicBezTo>
                  <a:pt x="3" y="11"/>
                  <a:pt x="0" y="17"/>
                  <a:pt x="0" y="25"/>
                </a:cubicBezTo>
                <a:cubicBezTo>
                  <a:pt x="0" y="38"/>
                  <a:pt x="11" y="49"/>
                  <a:pt x="25" y="49"/>
                </a:cubicBezTo>
                <a:cubicBezTo>
                  <a:pt x="35" y="49"/>
                  <a:pt x="44" y="43"/>
                  <a:pt x="48" y="34"/>
                </a:cubicBezTo>
                <a:cubicBezTo>
                  <a:pt x="48" y="32"/>
                  <a:pt x="49" y="30"/>
                  <a:pt x="49" y="28"/>
                </a:cubicBezTo>
                <a:cubicBezTo>
                  <a:pt x="50" y="27"/>
                  <a:pt x="50" y="26"/>
                  <a:pt x="50" y="25"/>
                </a:cubicBezTo>
                <a:cubicBezTo>
                  <a:pt x="50" y="11"/>
                  <a:pt x="38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69" name="Freeform 260"/>
          <p:cNvSpPr>
            <a:spLocks/>
          </p:cNvSpPr>
          <p:nvPr/>
        </p:nvSpPr>
        <p:spPr bwMode="auto">
          <a:xfrm flipH="1">
            <a:off x="776779" y="1331984"/>
            <a:ext cx="27575" cy="24298"/>
          </a:xfrm>
          <a:custGeom>
            <a:avLst/>
            <a:gdLst>
              <a:gd name="T0" fmla="*/ 25 w 50"/>
              <a:gd name="T1" fmla="*/ 0 h 50"/>
              <a:gd name="T2" fmla="*/ 1 w 50"/>
              <a:gd name="T3" fmla="*/ 17 h 50"/>
              <a:gd name="T4" fmla="*/ 0 w 50"/>
              <a:gd name="T5" fmla="*/ 23 h 50"/>
              <a:gd name="T6" fmla="*/ 0 w 50"/>
              <a:gd name="T7" fmla="*/ 25 h 50"/>
              <a:gd name="T8" fmla="*/ 18 w 50"/>
              <a:gd name="T9" fmla="*/ 49 h 50"/>
              <a:gd name="T10" fmla="*/ 24 w 50"/>
              <a:gd name="T11" fmla="*/ 50 h 50"/>
              <a:gd name="T12" fmla="*/ 25 w 50"/>
              <a:gd name="T13" fmla="*/ 50 h 50"/>
              <a:gd name="T14" fmla="*/ 50 w 50"/>
              <a:gd name="T15" fmla="*/ 25 h 50"/>
              <a:gd name="T16" fmla="*/ 25 w 50"/>
              <a:gd name="T1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" h="50">
                <a:moveTo>
                  <a:pt x="25" y="0"/>
                </a:moveTo>
                <a:cubicBezTo>
                  <a:pt x="14" y="0"/>
                  <a:pt x="5" y="7"/>
                  <a:pt x="1" y="17"/>
                </a:cubicBezTo>
                <a:cubicBezTo>
                  <a:pt x="1" y="19"/>
                  <a:pt x="0" y="21"/>
                  <a:pt x="0" y="23"/>
                </a:cubicBezTo>
                <a:cubicBezTo>
                  <a:pt x="0" y="23"/>
                  <a:pt x="0" y="24"/>
                  <a:pt x="0" y="25"/>
                </a:cubicBezTo>
                <a:cubicBezTo>
                  <a:pt x="0" y="36"/>
                  <a:pt x="8" y="46"/>
                  <a:pt x="18" y="49"/>
                </a:cubicBezTo>
                <a:cubicBezTo>
                  <a:pt x="20" y="49"/>
                  <a:pt x="22" y="50"/>
                  <a:pt x="24" y="50"/>
                </a:cubicBezTo>
                <a:cubicBezTo>
                  <a:pt x="24" y="50"/>
                  <a:pt x="25" y="50"/>
                  <a:pt x="25" y="50"/>
                </a:cubicBezTo>
                <a:cubicBezTo>
                  <a:pt x="39" y="50"/>
                  <a:pt x="50" y="39"/>
                  <a:pt x="50" y="25"/>
                </a:cubicBezTo>
                <a:cubicBezTo>
                  <a:pt x="50" y="11"/>
                  <a:pt x="39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70" name="Freeform 261"/>
          <p:cNvSpPr>
            <a:spLocks/>
          </p:cNvSpPr>
          <p:nvPr/>
        </p:nvSpPr>
        <p:spPr bwMode="auto">
          <a:xfrm flipH="1">
            <a:off x="498522" y="1043891"/>
            <a:ext cx="27575" cy="24298"/>
          </a:xfrm>
          <a:custGeom>
            <a:avLst/>
            <a:gdLst>
              <a:gd name="T0" fmla="*/ 25 w 50"/>
              <a:gd name="T1" fmla="*/ 0 h 50"/>
              <a:gd name="T2" fmla="*/ 7 w 50"/>
              <a:gd name="T3" fmla="*/ 7 h 50"/>
              <a:gd name="T4" fmla="*/ 4 w 50"/>
              <a:gd name="T5" fmla="*/ 12 h 50"/>
              <a:gd name="T6" fmla="*/ 0 w 50"/>
              <a:gd name="T7" fmla="*/ 25 h 50"/>
              <a:gd name="T8" fmla="*/ 25 w 50"/>
              <a:gd name="T9" fmla="*/ 50 h 50"/>
              <a:gd name="T10" fmla="*/ 27 w 50"/>
              <a:gd name="T11" fmla="*/ 49 h 50"/>
              <a:gd name="T12" fmla="*/ 33 w 50"/>
              <a:gd name="T13" fmla="*/ 48 h 50"/>
              <a:gd name="T14" fmla="*/ 50 w 50"/>
              <a:gd name="T15" fmla="*/ 25 h 50"/>
              <a:gd name="T16" fmla="*/ 25 w 50"/>
              <a:gd name="T1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" h="50">
                <a:moveTo>
                  <a:pt x="25" y="0"/>
                </a:moveTo>
                <a:cubicBezTo>
                  <a:pt x="18" y="0"/>
                  <a:pt x="12" y="3"/>
                  <a:pt x="7" y="7"/>
                </a:cubicBezTo>
                <a:cubicBezTo>
                  <a:pt x="6" y="9"/>
                  <a:pt x="5" y="10"/>
                  <a:pt x="4" y="12"/>
                </a:cubicBezTo>
                <a:cubicBezTo>
                  <a:pt x="1" y="16"/>
                  <a:pt x="0" y="20"/>
                  <a:pt x="0" y="25"/>
                </a:cubicBezTo>
                <a:cubicBezTo>
                  <a:pt x="0" y="38"/>
                  <a:pt x="11" y="50"/>
                  <a:pt x="25" y="50"/>
                </a:cubicBezTo>
                <a:cubicBezTo>
                  <a:pt x="26" y="50"/>
                  <a:pt x="27" y="49"/>
                  <a:pt x="27" y="49"/>
                </a:cubicBezTo>
                <a:cubicBezTo>
                  <a:pt x="29" y="49"/>
                  <a:pt x="31" y="49"/>
                  <a:pt x="33" y="48"/>
                </a:cubicBezTo>
                <a:cubicBezTo>
                  <a:pt x="43" y="45"/>
                  <a:pt x="50" y="35"/>
                  <a:pt x="50" y="25"/>
                </a:cubicBezTo>
                <a:cubicBezTo>
                  <a:pt x="50" y="11"/>
                  <a:pt x="39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71" name="Freeform 262"/>
          <p:cNvSpPr>
            <a:spLocks/>
          </p:cNvSpPr>
          <p:nvPr/>
        </p:nvSpPr>
        <p:spPr bwMode="auto">
          <a:xfrm flipH="1">
            <a:off x="355634" y="1517104"/>
            <a:ext cx="27575" cy="25454"/>
          </a:xfrm>
          <a:custGeom>
            <a:avLst/>
            <a:gdLst>
              <a:gd name="T0" fmla="*/ 25 w 50"/>
              <a:gd name="T1" fmla="*/ 0 h 50"/>
              <a:gd name="T2" fmla="*/ 19 w 50"/>
              <a:gd name="T3" fmla="*/ 1 h 50"/>
              <a:gd name="T4" fmla="*/ 14 w 50"/>
              <a:gd name="T5" fmla="*/ 3 h 50"/>
              <a:gd name="T6" fmla="*/ 0 w 50"/>
              <a:gd name="T7" fmla="*/ 25 h 50"/>
              <a:gd name="T8" fmla="*/ 13 w 50"/>
              <a:gd name="T9" fmla="*/ 47 h 50"/>
              <a:gd name="T10" fmla="*/ 19 w 50"/>
              <a:gd name="T11" fmla="*/ 49 h 50"/>
              <a:gd name="T12" fmla="*/ 25 w 50"/>
              <a:gd name="T13" fmla="*/ 50 h 50"/>
              <a:gd name="T14" fmla="*/ 50 w 50"/>
              <a:gd name="T15" fmla="*/ 25 h 50"/>
              <a:gd name="T16" fmla="*/ 25 w 50"/>
              <a:gd name="T1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" h="50">
                <a:moveTo>
                  <a:pt x="25" y="0"/>
                </a:moveTo>
                <a:cubicBezTo>
                  <a:pt x="23" y="0"/>
                  <a:pt x="21" y="0"/>
                  <a:pt x="19" y="1"/>
                </a:cubicBezTo>
                <a:cubicBezTo>
                  <a:pt x="17" y="1"/>
                  <a:pt x="15" y="2"/>
                  <a:pt x="14" y="3"/>
                </a:cubicBezTo>
                <a:cubicBezTo>
                  <a:pt x="6" y="7"/>
                  <a:pt x="0" y="15"/>
                  <a:pt x="0" y="25"/>
                </a:cubicBezTo>
                <a:cubicBezTo>
                  <a:pt x="0" y="35"/>
                  <a:pt x="6" y="43"/>
                  <a:pt x="13" y="47"/>
                </a:cubicBezTo>
                <a:cubicBezTo>
                  <a:pt x="15" y="48"/>
                  <a:pt x="17" y="49"/>
                  <a:pt x="19" y="49"/>
                </a:cubicBezTo>
                <a:cubicBezTo>
                  <a:pt x="21" y="50"/>
                  <a:pt x="23" y="50"/>
                  <a:pt x="25" y="50"/>
                </a:cubicBezTo>
                <a:cubicBezTo>
                  <a:pt x="39" y="50"/>
                  <a:pt x="50" y="39"/>
                  <a:pt x="50" y="25"/>
                </a:cubicBezTo>
                <a:cubicBezTo>
                  <a:pt x="50" y="11"/>
                  <a:pt x="39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79" name="Freeform 270"/>
          <p:cNvSpPr>
            <a:spLocks/>
          </p:cNvSpPr>
          <p:nvPr/>
        </p:nvSpPr>
        <p:spPr bwMode="auto">
          <a:xfrm flipH="1">
            <a:off x="-16632" y="448035"/>
            <a:ext cx="27575" cy="25454"/>
          </a:xfrm>
          <a:custGeom>
            <a:avLst/>
            <a:gdLst>
              <a:gd name="T0" fmla="*/ 25 w 50"/>
              <a:gd name="T1" fmla="*/ 0 h 50"/>
              <a:gd name="T2" fmla="*/ 16 w 50"/>
              <a:gd name="T3" fmla="*/ 2 h 50"/>
              <a:gd name="T4" fmla="*/ 11 w 50"/>
              <a:gd name="T5" fmla="*/ 5 h 50"/>
              <a:gd name="T6" fmla="*/ 0 w 50"/>
              <a:gd name="T7" fmla="*/ 25 h 50"/>
              <a:gd name="T8" fmla="*/ 25 w 50"/>
              <a:gd name="T9" fmla="*/ 50 h 50"/>
              <a:gd name="T10" fmla="*/ 44 w 50"/>
              <a:gd name="T11" fmla="*/ 42 h 50"/>
              <a:gd name="T12" fmla="*/ 47 w 50"/>
              <a:gd name="T13" fmla="*/ 37 h 50"/>
              <a:gd name="T14" fmla="*/ 49 w 50"/>
              <a:gd name="T15" fmla="*/ 32 h 50"/>
              <a:gd name="T16" fmla="*/ 50 w 50"/>
              <a:gd name="T17" fmla="*/ 26 h 50"/>
              <a:gd name="T18" fmla="*/ 50 w 50"/>
              <a:gd name="T19" fmla="*/ 25 h 50"/>
              <a:gd name="T20" fmla="*/ 25 w 50"/>
              <a:gd name="T21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0" h="50">
                <a:moveTo>
                  <a:pt x="25" y="0"/>
                </a:moveTo>
                <a:cubicBezTo>
                  <a:pt x="22" y="0"/>
                  <a:pt x="19" y="1"/>
                  <a:pt x="16" y="2"/>
                </a:cubicBezTo>
                <a:cubicBezTo>
                  <a:pt x="14" y="3"/>
                  <a:pt x="12" y="4"/>
                  <a:pt x="11" y="5"/>
                </a:cubicBezTo>
                <a:cubicBezTo>
                  <a:pt x="4" y="9"/>
                  <a:pt x="0" y="17"/>
                  <a:pt x="0" y="25"/>
                </a:cubicBezTo>
                <a:cubicBezTo>
                  <a:pt x="0" y="39"/>
                  <a:pt x="11" y="50"/>
                  <a:pt x="25" y="50"/>
                </a:cubicBezTo>
                <a:cubicBezTo>
                  <a:pt x="32" y="50"/>
                  <a:pt x="39" y="47"/>
                  <a:pt x="44" y="42"/>
                </a:cubicBezTo>
                <a:cubicBezTo>
                  <a:pt x="45" y="40"/>
                  <a:pt x="46" y="38"/>
                  <a:pt x="47" y="37"/>
                </a:cubicBezTo>
                <a:cubicBezTo>
                  <a:pt x="48" y="35"/>
                  <a:pt x="48" y="34"/>
                  <a:pt x="49" y="32"/>
                </a:cubicBezTo>
                <a:cubicBezTo>
                  <a:pt x="49" y="30"/>
                  <a:pt x="50" y="28"/>
                  <a:pt x="50" y="26"/>
                </a:cubicBezTo>
                <a:cubicBezTo>
                  <a:pt x="50" y="26"/>
                  <a:pt x="50" y="25"/>
                  <a:pt x="50" y="25"/>
                </a:cubicBezTo>
                <a:cubicBezTo>
                  <a:pt x="50" y="11"/>
                  <a:pt x="39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81" name="Freeform 272"/>
          <p:cNvSpPr>
            <a:spLocks/>
          </p:cNvSpPr>
          <p:nvPr/>
        </p:nvSpPr>
        <p:spPr bwMode="auto">
          <a:xfrm flipH="1">
            <a:off x="630131" y="2181222"/>
            <a:ext cx="27575" cy="24298"/>
          </a:xfrm>
          <a:custGeom>
            <a:avLst/>
            <a:gdLst>
              <a:gd name="T0" fmla="*/ 25 w 50"/>
              <a:gd name="T1" fmla="*/ 0 h 50"/>
              <a:gd name="T2" fmla="*/ 0 w 50"/>
              <a:gd name="T3" fmla="*/ 25 h 50"/>
              <a:gd name="T4" fmla="*/ 25 w 50"/>
              <a:gd name="T5" fmla="*/ 50 h 50"/>
              <a:gd name="T6" fmla="*/ 50 w 50"/>
              <a:gd name="T7" fmla="*/ 25 h 50"/>
              <a:gd name="T8" fmla="*/ 34 w 50"/>
              <a:gd name="T9" fmla="*/ 2 h 50"/>
              <a:gd name="T10" fmla="*/ 28 w 50"/>
              <a:gd name="T11" fmla="*/ 0 h 50"/>
              <a:gd name="T12" fmla="*/ 25 w 50"/>
              <a:gd name="T13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50">
                <a:moveTo>
                  <a:pt x="25" y="0"/>
                </a:moveTo>
                <a:cubicBezTo>
                  <a:pt x="11" y="0"/>
                  <a:pt x="0" y="11"/>
                  <a:pt x="0" y="25"/>
                </a:cubicBezTo>
                <a:cubicBezTo>
                  <a:pt x="0" y="39"/>
                  <a:pt x="11" y="50"/>
                  <a:pt x="25" y="50"/>
                </a:cubicBezTo>
                <a:cubicBezTo>
                  <a:pt x="39" y="50"/>
                  <a:pt x="50" y="39"/>
                  <a:pt x="50" y="25"/>
                </a:cubicBezTo>
                <a:cubicBezTo>
                  <a:pt x="50" y="14"/>
                  <a:pt x="43" y="6"/>
                  <a:pt x="34" y="2"/>
                </a:cubicBezTo>
                <a:cubicBezTo>
                  <a:pt x="32" y="1"/>
                  <a:pt x="30" y="1"/>
                  <a:pt x="28" y="0"/>
                </a:cubicBezTo>
                <a:cubicBezTo>
                  <a:pt x="27" y="0"/>
                  <a:pt x="26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82" name="Freeform 273"/>
          <p:cNvSpPr>
            <a:spLocks/>
          </p:cNvSpPr>
          <p:nvPr/>
        </p:nvSpPr>
        <p:spPr bwMode="auto">
          <a:xfrm flipH="1">
            <a:off x="937219" y="2049325"/>
            <a:ext cx="26322" cy="25454"/>
          </a:xfrm>
          <a:custGeom>
            <a:avLst/>
            <a:gdLst>
              <a:gd name="T0" fmla="*/ 25 w 49"/>
              <a:gd name="T1" fmla="*/ 0 h 50"/>
              <a:gd name="T2" fmla="*/ 24 w 49"/>
              <a:gd name="T3" fmla="*/ 0 h 50"/>
              <a:gd name="T4" fmla="*/ 0 w 49"/>
              <a:gd name="T5" fmla="*/ 25 h 50"/>
              <a:gd name="T6" fmla="*/ 25 w 49"/>
              <a:gd name="T7" fmla="*/ 50 h 50"/>
              <a:gd name="T8" fmla="*/ 49 w 49"/>
              <a:gd name="T9" fmla="*/ 25 h 50"/>
              <a:gd name="T10" fmla="*/ 30 w 49"/>
              <a:gd name="T11" fmla="*/ 0 h 50"/>
              <a:gd name="T12" fmla="*/ 25 w 49"/>
              <a:gd name="T13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9" h="50">
                <a:moveTo>
                  <a:pt x="25" y="0"/>
                </a:moveTo>
                <a:cubicBezTo>
                  <a:pt x="24" y="0"/>
                  <a:pt x="24" y="0"/>
                  <a:pt x="24" y="0"/>
                </a:cubicBezTo>
                <a:cubicBezTo>
                  <a:pt x="10" y="0"/>
                  <a:pt x="0" y="11"/>
                  <a:pt x="0" y="25"/>
                </a:cubicBezTo>
                <a:cubicBezTo>
                  <a:pt x="0" y="38"/>
                  <a:pt x="11" y="50"/>
                  <a:pt x="25" y="50"/>
                </a:cubicBezTo>
                <a:cubicBezTo>
                  <a:pt x="38" y="50"/>
                  <a:pt x="49" y="38"/>
                  <a:pt x="49" y="25"/>
                </a:cubicBezTo>
                <a:cubicBezTo>
                  <a:pt x="49" y="13"/>
                  <a:pt x="41" y="3"/>
                  <a:pt x="30" y="0"/>
                </a:cubicBezTo>
                <a:cubicBezTo>
                  <a:pt x="28" y="0"/>
                  <a:pt x="26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83" name="Freeform 274"/>
          <p:cNvSpPr>
            <a:spLocks/>
          </p:cNvSpPr>
          <p:nvPr/>
        </p:nvSpPr>
        <p:spPr bwMode="auto">
          <a:xfrm flipH="1">
            <a:off x="986106" y="567207"/>
            <a:ext cx="26322" cy="25454"/>
          </a:xfrm>
          <a:custGeom>
            <a:avLst/>
            <a:gdLst>
              <a:gd name="T0" fmla="*/ 25 w 50"/>
              <a:gd name="T1" fmla="*/ 0 h 49"/>
              <a:gd name="T2" fmla="*/ 0 w 50"/>
              <a:gd name="T3" fmla="*/ 25 h 49"/>
              <a:gd name="T4" fmla="*/ 25 w 50"/>
              <a:gd name="T5" fmla="*/ 49 h 49"/>
              <a:gd name="T6" fmla="*/ 39 w 50"/>
              <a:gd name="T7" fmla="*/ 45 h 49"/>
              <a:gd name="T8" fmla="*/ 44 w 50"/>
              <a:gd name="T9" fmla="*/ 41 h 49"/>
              <a:gd name="T10" fmla="*/ 50 w 50"/>
              <a:gd name="T11" fmla="*/ 25 h 49"/>
              <a:gd name="T12" fmla="*/ 49 w 50"/>
              <a:gd name="T13" fmla="*/ 18 h 49"/>
              <a:gd name="T14" fmla="*/ 47 w 50"/>
              <a:gd name="T15" fmla="*/ 13 h 49"/>
              <a:gd name="T16" fmla="*/ 25 w 50"/>
              <a:gd name="T17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" h="49">
                <a:moveTo>
                  <a:pt x="25" y="0"/>
                </a:moveTo>
                <a:cubicBezTo>
                  <a:pt x="12" y="0"/>
                  <a:pt x="0" y="11"/>
                  <a:pt x="0" y="25"/>
                </a:cubicBezTo>
                <a:cubicBezTo>
                  <a:pt x="0" y="38"/>
                  <a:pt x="12" y="49"/>
                  <a:pt x="25" y="49"/>
                </a:cubicBezTo>
                <a:cubicBezTo>
                  <a:pt x="31" y="49"/>
                  <a:pt x="35" y="48"/>
                  <a:pt x="39" y="45"/>
                </a:cubicBezTo>
                <a:cubicBezTo>
                  <a:pt x="41" y="44"/>
                  <a:pt x="43" y="43"/>
                  <a:pt x="44" y="41"/>
                </a:cubicBezTo>
                <a:cubicBezTo>
                  <a:pt x="48" y="37"/>
                  <a:pt x="50" y="31"/>
                  <a:pt x="50" y="25"/>
                </a:cubicBezTo>
                <a:cubicBezTo>
                  <a:pt x="50" y="22"/>
                  <a:pt x="50" y="20"/>
                  <a:pt x="49" y="18"/>
                </a:cubicBezTo>
                <a:cubicBezTo>
                  <a:pt x="49" y="16"/>
                  <a:pt x="48" y="15"/>
                  <a:pt x="47" y="13"/>
                </a:cubicBezTo>
                <a:cubicBezTo>
                  <a:pt x="43" y="5"/>
                  <a:pt x="35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84" name="Freeform 275"/>
          <p:cNvSpPr>
            <a:spLocks/>
          </p:cNvSpPr>
          <p:nvPr/>
        </p:nvSpPr>
        <p:spPr bwMode="auto">
          <a:xfrm flipH="1">
            <a:off x="2441322" y="505885"/>
            <a:ext cx="26322" cy="24298"/>
          </a:xfrm>
          <a:custGeom>
            <a:avLst/>
            <a:gdLst>
              <a:gd name="T0" fmla="*/ 25 w 50"/>
              <a:gd name="T1" fmla="*/ 0 h 49"/>
              <a:gd name="T2" fmla="*/ 8 w 50"/>
              <a:gd name="T3" fmla="*/ 7 h 49"/>
              <a:gd name="T4" fmla="*/ 4 w 50"/>
              <a:gd name="T5" fmla="*/ 12 h 49"/>
              <a:gd name="T6" fmla="*/ 0 w 50"/>
              <a:gd name="T7" fmla="*/ 25 h 49"/>
              <a:gd name="T8" fmla="*/ 25 w 50"/>
              <a:gd name="T9" fmla="*/ 49 h 49"/>
              <a:gd name="T10" fmla="*/ 50 w 50"/>
              <a:gd name="T11" fmla="*/ 25 h 49"/>
              <a:gd name="T12" fmla="*/ 43 w 50"/>
              <a:gd name="T13" fmla="*/ 7 h 49"/>
              <a:gd name="T14" fmla="*/ 38 w 50"/>
              <a:gd name="T15" fmla="*/ 3 h 49"/>
              <a:gd name="T16" fmla="*/ 25 w 50"/>
              <a:gd name="T17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" h="49">
                <a:moveTo>
                  <a:pt x="25" y="0"/>
                </a:moveTo>
                <a:cubicBezTo>
                  <a:pt x="18" y="0"/>
                  <a:pt x="12" y="2"/>
                  <a:pt x="8" y="7"/>
                </a:cubicBezTo>
                <a:cubicBezTo>
                  <a:pt x="6" y="8"/>
                  <a:pt x="5" y="10"/>
                  <a:pt x="4" y="12"/>
                </a:cubicBezTo>
                <a:cubicBezTo>
                  <a:pt x="2" y="15"/>
                  <a:pt x="0" y="20"/>
                  <a:pt x="0" y="25"/>
                </a:cubicBezTo>
                <a:cubicBezTo>
                  <a:pt x="0" y="38"/>
                  <a:pt x="12" y="49"/>
                  <a:pt x="25" y="49"/>
                </a:cubicBezTo>
                <a:cubicBezTo>
                  <a:pt x="39" y="49"/>
                  <a:pt x="50" y="38"/>
                  <a:pt x="50" y="25"/>
                </a:cubicBezTo>
                <a:cubicBezTo>
                  <a:pt x="50" y="18"/>
                  <a:pt x="47" y="11"/>
                  <a:pt x="43" y="7"/>
                </a:cubicBezTo>
                <a:cubicBezTo>
                  <a:pt x="41" y="6"/>
                  <a:pt x="40" y="4"/>
                  <a:pt x="38" y="3"/>
                </a:cubicBezTo>
                <a:cubicBezTo>
                  <a:pt x="34" y="1"/>
                  <a:pt x="30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85" name="Freeform 276"/>
          <p:cNvSpPr>
            <a:spLocks/>
          </p:cNvSpPr>
          <p:nvPr/>
        </p:nvSpPr>
        <p:spPr bwMode="auto">
          <a:xfrm flipH="1">
            <a:off x="1891069" y="-169803"/>
            <a:ext cx="27575" cy="24298"/>
          </a:xfrm>
          <a:custGeom>
            <a:avLst/>
            <a:gdLst>
              <a:gd name="T0" fmla="*/ 25 w 50"/>
              <a:gd name="T1" fmla="*/ 0 h 49"/>
              <a:gd name="T2" fmla="*/ 0 w 50"/>
              <a:gd name="T3" fmla="*/ 25 h 49"/>
              <a:gd name="T4" fmla="*/ 6 w 50"/>
              <a:gd name="T5" fmla="*/ 41 h 49"/>
              <a:gd name="T6" fmla="*/ 11 w 50"/>
              <a:gd name="T7" fmla="*/ 45 h 49"/>
              <a:gd name="T8" fmla="*/ 25 w 50"/>
              <a:gd name="T9" fmla="*/ 49 h 49"/>
              <a:gd name="T10" fmla="*/ 50 w 50"/>
              <a:gd name="T11" fmla="*/ 25 h 49"/>
              <a:gd name="T12" fmla="*/ 25 w 50"/>
              <a:gd name="T13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49">
                <a:moveTo>
                  <a:pt x="25" y="0"/>
                </a:moveTo>
                <a:cubicBezTo>
                  <a:pt x="11" y="0"/>
                  <a:pt x="0" y="11"/>
                  <a:pt x="0" y="25"/>
                </a:cubicBezTo>
                <a:cubicBezTo>
                  <a:pt x="0" y="31"/>
                  <a:pt x="2" y="36"/>
                  <a:pt x="6" y="41"/>
                </a:cubicBezTo>
                <a:cubicBezTo>
                  <a:pt x="8" y="42"/>
                  <a:pt x="9" y="44"/>
                  <a:pt x="11" y="45"/>
                </a:cubicBezTo>
                <a:cubicBezTo>
                  <a:pt x="15" y="48"/>
                  <a:pt x="20" y="49"/>
                  <a:pt x="25" y="49"/>
                </a:cubicBezTo>
                <a:cubicBezTo>
                  <a:pt x="39" y="49"/>
                  <a:pt x="50" y="38"/>
                  <a:pt x="50" y="25"/>
                </a:cubicBezTo>
                <a:cubicBezTo>
                  <a:pt x="50" y="11"/>
                  <a:pt x="39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86" name="Freeform 277"/>
          <p:cNvSpPr>
            <a:spLocks/>
          </p:cNvSpPr>
          <p:nvPr/>
        </p:nvSpPr>
        <p:spPr bwMode="auto">
          <a:xfrm flipH="1">
            <a:off x="2768462" y="273328"/>
            <a:ext cx="27575" cy="25454"/>
          </a:xfrm>
          <a:custGeom>
            <a:avLst/>
            <a:gdLst>
              <a:gd name="T0" fmla="*/ 25 w 49"/>
              <a:gd name="T1" fmla="*/ 0 h 50"/>
              <a:gd name="T2" fmla="*/ 0 w 49"/>
              <a:gd name="T3" fmla="*/ 23 h 50"/>
              <a:gd name="T4" fmla="*/ 0 w 49"/>
              <a:gd name="T5" fmla="*/ 25 h 50"/>
              <a:gd name="T6" fmla="*/ 0 w 49"/>
              <a:gd name="T7" fmla="*/ 29 h 50"/>
              <a:gd name="T8" fmla="*/ 25 w 49"/>
              <a:gd name="T9" fmla="*/ 50 h 50"/>
              <a:gd name="T10" fmla="*/ 38 w 49"/>
              <a:gd name="T11" fmla="*/ 46 h 50"/>
              <a:gd name="T12" fmla="*/ 43 w 49"/>
              <a:gd name="T13" fmla="*/ 42 h 50"/>
              <a:gd name="T14" fmla="*/ 49 w 49"/>
              <a:gd name="T15" fmla="*/ 25 h 50"/>
              <a:gd name="T16" fmla="*/ 25 w 49"/>
              <a:gd name="T1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9" h="50">
                <a:moveTo>
                  <a:pt x="25" y="0"/>
                </a:moveTo>
                <a:cubicBezTo>
                  <a:pt x="12" y="0"/>
                  <a:pt x="1" y="10"/>
                  <a:pt x="0" y="23"/>
                </a:cubicBezTo>
                <a:cubicBezTo>
                  <a:pt x="0" y="24"/>
                  <a:pt x="0" y="25"/>
                  <a:pt x="0" y="25"/>
                </a:cubicBezTo>
                <a:cubicBezTo>
                  <a:pt x="0" y="27"/>
                  <a:pt x="0" y="28"/>
                  <a:pt x="0" y="29"/>
                </a:cubicBezTo>
                <a:cubicBezTo>
                  <a:pt x="2" y="41"/>
                  <a:pt x="12" y="50"/>
                  <a:pt x="25" y="50"/>
                </a:cubicBezTo>
                <a:cubicBezTo>
                  <a:pt x="30" y="50"/>
                  <a:pt x="34" y="49"/>
                  <a:pt x="38" y="46"/>
                </a:cubicBezTo>
                <a:cubicBezTo>
                  <a:pt x="40" y="45"/>
                  <a:pt x="42" y="43"/>
                  <a:pt x="43" y="42"/>
                </a:cubicBezTo>
                <a:cubicBezTo>
                  <a:pt x="47" y="38"/>
                  <a:pt x="49" y="32"/>
                  <a:pt x="49" y="25"/>
                </a:cubicBezTo>
                <a:cubicBezTo>
                  <a:pt x="49" y="12"/>
                  <a:pt x="38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87" name="Freeform 278"/>
          <p:cNvSpPr>
            <a:spLocks/>
          </p:cNvSpPr>
          <p:nvPr/>
        </p:nvSpPr>
        <p:spPr bwMode="auto">
          <a:xfrm flipH="1">
            <a:off x="3289887" y="240932"/>
            <a:ext cx="26322" cy="24298"/>
          </a:xfrm>
          <a:custGeom>
            <a:avLst/>
            <a:gdLst>
              <a:gd name="T0" fmla="*/ 25 w 50"/>
              <a:gd name="T1" fmla="*/ 0 h 50"/>
              <a:gd name="T2" fmla="*/ 0 w 50"/>
              <a:gd name="T3" fmla="*/ 21 h 50"/>
              <a:gd name="T4" fmla="*/ 0 w 50"/>
              <a:gd name="T5" fmla="*/ 25 h 50"/>
              <a:gd name="T6" fmla="*/ 0 w 50"/>
              <a:gd name="T7" fmla="*/ 28 h 50"/>
              <a:gd name="T8" fmla="*/ 25 w 50"/>
              <a:gd name="T9" fmla="*/ 50 h 50"/>
              <a:gd name="T10" fmla="*/ 49 w 50"/>
              <a:gd name="T11" fmla="*/ 31 h 50"/>
              <a:gd name="T12" fmla="*/ 50 w 50"/>
              <a:gd name="T13" fmla="*/ 25 h 50"/>
              <a:gd name="T14" fmla="*/ 50 w 50"/>
              <a:gd name="T15" fmla="*/ 25 h 50"/>
              <a:gd name="T16" fmla="*/ 25 w 50"/>
              <a:gd name="T1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" h="50">
                <a:moveTo>
                  <a:pt x="25" y="0"/>
                </a:moveTo>
                <a:cubicBezTo>
                  <a:pt x="12" y="0"/>
                  <a:pt x="2" y="9"/>
                  <a:pt x="0" y="21"/>
                </a:cubicBezTo>
                <a:cubicBezTo>
                  <a:pt x="0" y="23"/>
                  <a:pt x="0" y="24"/>
                  <a:pt x="0" y="25"/>
                </a:cubicBezTo>
                <a:cubicBezTo>
                  <a:pt x="0" y="26"/>
                  <a:pt x="0" y="27"/>
                  <a:pt x="0" y="28"/>
                </a:cubicBezTo>
                <a:cubicBezTo>
                  <a:pt x="1" y="40"/>
                  <a:pt x="12" y="50"/>
                  <a:pt x="25" y="50"/>
                </a:cubicBezTo>
                <a:cubicBezTo>
                  <a:pt x="37" y="50"/>
                  <a:pt x="46" y="42"/>
                  <a:pt x="49" y="31"/>
                </a:cubicBezTo>
                <a:cubicBezTo>
                  <a:pt x="49" y="29"/>
                  <a:pt x="50" y="27"/>
                  <a:pt x="50" y="25"/>
                </a:cubicBezTo>
                <a:cubicBezTo>
                  <a:pt x="50" y="25"/>
                  <a:pt x="50" y="25"/>
                  <a:pt x="50" y="25"/>
                </a:cubicBezTo>
                <a:cubicBezTo>
                  <a:pt x="50" y="11"/>
                  <a:pt x="39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88" name="Freeform 279"/>
          <p:cNvSpPr>
            <a:spLocks/>
          </p:cNvSpPr>
          <p:nvPr/>
        </p:nvSpPr>
        <p:spPr bwMode="auto">
          <a:xfrm flipH="1">
            <a:off x="3732339" y="110190"/>
            <a:ext cx="27575" cy="25454"/>
          </a:xfrm>
          <a:custGeom>
            <a:avLst/>
            <a:gdLst>
              <a:gd name="T0" fmla="*/ 25 w 50"/>
              <a:gd name="T1" fmla="*/ 0 h 50"/>
              <a:gd name="T2" fmla="*/ 0 w 50"/>
              <a:gd name="T3" fmla="*/ 25 h 50"/>
              <a:gd name="T4" fmla="*/ 25 w 50"/>
              <a:gd name="T5" fmla="*/ 50 h 50"/>
              <a:gd name="T6" fmla="*/ 48 w 50"/>
              <a:gd name="T7" fmla="*/ 34 h 50"/>
              <a:gd name="T8" fmla="*/ 50 w 50"/>
              <a:gd name="T9" fmla="*/ 28 h 50"/>
              <a:gd name="T10" fmla="*/ 50 w 50"/>
              <a:gd name="T11" fmla="*/ 25 h 50"/>
              <a:gd name="T12" fmla="*/ 25 w 50"/>
              <a:gd name="T13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50">
                <a:moveTo>
                  <a:pt x="25" y="0"/>
                </a:moveTo>
                <a:cubicBezTo>
                  <a:pt x="11" y="0"/>
                  <a:pt x="0" y="11"/>
                  <a:pt x="0" y="25"/>
                </a:cubicBezTo>
                <a:cubicBezTo>
                  <a:pt x="0" y="39"/>
                  <a:pt x="11" y="50"/>
                  <a:pt x="25" y="50"/>
                </a:cubicBezTo>
                <a:cubicBezTo>
                  <a:pt x="35" y="50"/>
                  <a:pt x="44" y="43"/>
                  <a:pt x="48" y="34"/>
                </a:cubicBezTo>
                <a:cubicBezTo>
                  <a:pt x="49" y="32"/>
                  <a:pt x="49" y="30"/>
                  <a:pt x="50" y="28"/>
                </a:cubicBezTo>
                <a:cubicBezTo>
                  <a:pt x="50" y="27"/>
                  <a:pt x="50" y="26"/>
                  <a:pt x="50" y="25"/>
                </a:cubicBezTo>
                <a:cubicBezTo>
                  <a:pt x="50" y="11"/>
                  <a:pt x="39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89" name="Freeform 280"/>
          <p:cNvSpPr>
            <a:spLocks/>
          </p:cNvSpPr>
          <p:nvPr/>
        </p:nvSpPr>
        <p:spPr bwMode="auto">
          <a:xfrm flipH="1">
            <a:off x="517327" y="377459"/>
            <a:ext cx="26322" cy="24298"/>
          </a:xfrm>
          <a:custGeom>
            <a:avLst/>
            <a:gdLst>
              <a:gd name="T0" fmla="*/ 25 w 50"/>
              <a:gd name="T1" fmla="*/ 0 h 49"/>
              <a:gd name="T2" fmla="*/ 25 w 50"/>
              <a:gd name="T3" fmla="*/ 0 h 49"/>
              <a:gd name="T4" fmla="*/ 0 w 50"/>
              <a:gd name="T5" fmla="*/ 25 h 49"/>
              <a:gd name="T6" fmla="*/ 3 w 50"/>
              <a:gd name="T7" fmla="*/ 36 h 49"/>
              <a:gd name="T8" fmla="*/ 7 w 50"/>
              <a:gd name="T9" fmla="*/ 41 h 49"/>
              <a:gd name="T10" fmla="*/ 25 w 50"/>
              <a:gd name="T11" fmla="*/ 49 h 49"/>
              <a:gd name="T12" fmla="*/ 50 w 50"/>
              <a:gd name="T13" fmla="*/ 25 h 49"/>
              <a:gd name="T14" fmla="*/ 46 w 50"/>
              <a:gd name="T15" fmla="*/ 11 h 49"/>
              <a:gd name="T16" fmla="*/ 42 w 50"/>
              <a:gd name="T17" fmla="*/ 6 h 49"/>
              <a:gd name="T18" fmla="*/ 31 w 50"/>
              <a:gd name="T19" fmla="*/ 1 h 49"/>
              <a:gd name="T20" fmla="*/ 25 w 50"/>
              <a:gd name="T21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0" h="49">
                <a:moveTo>
                  <a:pt x="25" y="0"/>
                </a:moveTo>
                <a:cubicBezTo>
                  <a:pt x="25" y="0"/>
                  <a:pt x="25" y="0"/>
                  <a:pt x="25" y="0"/>
                </a:cubicBezTo>
                <a:cubicBezTo>
                  <a:pt x="11" y="0"/>
                  <a:pt x="0" y="11"/>
                  <a:pt x="0" y="25"/>
                </a:cubicBezTo>
                <a:cubicBezTo>
                  <a:pt x="0" y="29"/>
                  <a:pt x="1" y="33"/>
                  <a:pt x="3" y="36"/>
                </a:cubicBezTo>
                <a:cubicBezTo>
                  <a:pt x="4" y="38"/>
                  <a:pt x="5" y="40"/>
                  <a:pt x="7" y="41"/>
                </a:cubicBezTo>
                <a:cubicBezTo>
                  <a:pt x="11" y="46"/>
                  <a:pt x="18" y="49"/>
                  <a:pt x="25" y="49"/>
                </a:cubicBezTo>
                <a:cubicBezTo>
                  <a:pt x="39" y="49"/>
                  <a:pt x="50" y="38"/>
                  <a:pt x="50" y="25"/>
                </a:cubicBezTo>
                <a:cubicBezTo>
                  <a:pt x="50" y="20"/>
                  <a:pt x="48" y="15"/>
                  <a:pt x="46" y="11"/>
                </a:cubicBezTo>
                <a:cubicBezTo>
                  <a:pt x="45" y="9"/>
                  <a:pt x="43" y="8"/>
                  <a:pt x="42" y="6"/>
                </a:cubicBezTo>
                <a:cubicBezTo>
                  <a:pt x="39" y="4"/>
                  <a:pt x="35" y="2"/>
                  <a:pt x="31" y="1"/>
                </a:cubicBezTo>
                <a:cubicBezTo>
                  <a:pt x="29" y="0"/>
                  <a:pt x="27" y="0"/>
                  <a:pt x="2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95" name="Freeform 286"/>
          <p:cNvSpPr>
            <a:spLocks noEditPoints="1"/>
          </p:cNvSpPr>
          <p:nvPr/>
        </p:nvSpPr>
        <p:spPr bwMode="auto">
          <a:xfrm flipH="1">
            <a:off x="588767" y="1677928"/>
            <a:ext cx="881153" cy="507924"/>
          </a:xfrm>
          <a:custGeom>
            <a:avLst/>
            <a:gdLst>
              <a:gd name="T0" fmla="*/ 1057 w 1618"/>
              <a:gd name="T1" fmla="*/ 268 h 1009"/>
              <a:gd name="T2" fmla="*/ 974 w 1618"/>
              <a:gd name="T3" fmla="*/ 671 h 1009"/>
              <a:gd name="T4" fmla="*/ 1618 w 1618"/>
              <a:gd name="T5" fmla="*/ 437 h 1009"/>
              <a:gd name="T6" fmla="*/ 1617 w 1618"/>
              <a:gd name="T7" fmla="*/ 426 h 1009"/>
              <a:gd name="T8" fmla="*/ 1618 w 1618"/>
              <a:gd name="T9" fmla="*/ 416 h 1009"/>
              <a:gd name="T10" fmla="*/ 1057 w 1618"/>
              <a:gd name="T11" fmla="*/ 268 h 1009"/>
              <a:gd name="T12" fmla="*/ 42 w 1618"/>
              <a:gd name="T13" fmla="*/ 0 h 1009"/>
              <a:gd name="T14" fmla="*/ 0 w 1618"/>
              <a:gd name="T15" fmla="*/ 32 h 1009"/>
              <a:gd name="T16" fmla="*/ 0 w 1618"/>
              <a:gd name="T17" fmla="*/ 980 h 1009"/>
              <a:gd name="T18" fmla="*/ 41 w 1618"/>
              <a:gd name="T19" fmla="*/ 1009 h 1009"/>
              <a:gd name="T20" fmla="*/ 967 w 1618"/>
              <a:gd name="T21" fmla="*/ 673 h 1009"/>
              <a:gd name="T22" fmla="*/ 1052 w 1618"/>
              <a:gd name="T23" fmla="*/ 266 h 1009"/>
              <a:gd name="T24" fmla="*/ 42 w 1618"/>
              <a:gd name="T25" fmla="*/ 0 h 1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18" h="1009">
                <a:moveTo>
                  <a:pt x="1057" y="268"/>
                </a:moveTo>
                <a:cubicBezTo>
                  <a:pt x="974" y="671"/>
                  <a:pt x="974" y="671"/>
                  <a:pt x="974" y="671"/>
                </a:cubicBezTo>
                <a:cubicBezTo>
                  <a:pt x="1618" y="437"/>
                  <a:pt x="1618" y="437"/>
                  <a:pt x="1618" y="437"/>
                </a:cubicBezTo>
                <a:cubicBezTo>
                  <a:pt x="1617" y="434"/>
                  <a:pt x="1617" y="430"/>
                  <a:pt x="1617" y="426"/>
                </a:cubicBezTo>
                <a:cubicBezTo>
                  <a:pt x="1617" y="423"/>
                  <a:pt x="1617" y="419"/>
                  <a:pt x="1618" y="416"/>
                </a:cubicBezTo>
                <a:cubicBezTo>
                  <a:pt x="1057" y="268"/>
                  <a:pt x="1057" y="268"/>
                  <a:pt x="1057" y="268"/>
                </a:cubicBezTo>
                <a:moveTo>
                  <a:pt x="42" y="0"/>
                </a:moveTo>
                <a:cubicBezTo>
                  <a:pt x="37" y="18"/>
                  <a:pt x="20" y="32"/>
                  <a:pt x="0" y="32"/>
                </a:cubicBezTo>
                <a:cubicBezTo>
                  <a:pt x="0" y="980"/>
                  <a:pt x="0" y="980"/>
                  <a:pt x="0" y="980"/>
                </a:cubicBezTo>
                <a:cubicBezTo>
                  <a:pt x="19" y="981"/>
                  <a:pt x="35" y="993"/>
                  <a:pt x="41" y="1009"/>
                </a:cubicBezTo>
                <a:cubicBezTo>
                  <a:pt x="967" y="673"/>
                  <a:pt x="967" y="673"/>
                  <a:pt x="967" y="673"/>
                </a:cubicBezTo>
                <a:cubicBezTo>
                  <a:pt x="1052" y="266"/>
                  <a:pt x="1052" y="266"/>
                  <a:pt x="1052" y="266"/>
                </a:cubicBezTo>
                <a:cubicBezTo>
                  <a:pt x="42" y="0"/>
                  <a:pt x="42" y="0"/>
                  <a:pt x="42" y="0"/>
                </a:cubicBezTo>
              </a:path>
            </a:pathLst>
          </a:custGeom>
          <a:solidFill>
            <a:schemeClr val="bg2">
              <a:lumMod val="60000"/>
              <a:lumOff val="4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96" name="Freeform 287"/>
          <p:cNvSpPr>
            <a:spLocks noEditPoints="1"/>
          </p:cNvSpPr>
          <p:nvPr/>
        </p:nvSpPr>
        <p:spPr bwMode="auto">
          <a:xfrm flipH="1">
            <a:off x="588767" y="1676771"/>
            <a:ext cx="858592" cy="210574"/>
          </a:xfrm>
          <a:custGeom>
            <a:avLst/>
            <a:gdLst>
              <a:gd name="T0" fmla="*/ 1016 w 1576"/>
              <a:gd name="T1" fmla="*/ 269 h 419"/>
              <a:gd name="T2" fmla="*/ 1015 w 1576"/>
              <a:gd name="T3" fmla="*/ 271 h 419"/>
              <a:gd name="T4" fmla="*/ 1576 w 1576"/>
              <a:gd name="T5" fmla="*/ 419 h 419"/>
              <a:gd name="T6" fmla="*/ 1576 w 1576"/>
              <a:gd name="T7" fmla="*/ 418 h 419"/>
              <a:gd name="T8" fmla="*/ 1016 w 1576"/>
              <a:gd name="T9" fmla="*/ 269 h 419"/>
              <a:gd name="T10" fmla="*/ 1 w 1576"/>
              <a:gd name="T11" fmla="*/ 0 h 419"/>
              <a:gd name="T12" fmla="*/ 0 w 1576"/>
              <a:gd name="T13" fmla="*/ 3 h 419"/>
              <a:gd name="T14" fmla="*/ 1010 w 1576"/>
              <a:gd name="T15" fmla="*/ 269 h 419"/>
              <a:gd name="T16" fmla="*/ 1010 w 1576"/>
              <a:gd name="T17" fmla="*/ 267 h 419"/>
              <a:gd name="T18" fmla="*/ 1 w 1576"/>
              <a:gd name="T19" fmla="*/ 0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76" h="419">
                <a:moveTo>
                  <a:pt x="1016" y="269"/>
                </a:moveTo>
                <a:cubicBezTo>
                  <a:pt x="1015" y="271"/>
                  <a:pt x="1015" y="271"/>
                  <a:pt x="1015" y="271"/>
                </a:cubicBezTo>
                <a:cubicBezTo>
                  <a:pt x="1576" y="419"/>
                  <a:pt x="1576" y="419"/>
                  <a:pt x="1576" y="419"/>
                </a:cubicBezTo>
                <a:cubicBezTo>
                  <a:pt x="1576" y="419"/>
                  <a:pt x="1576" y="418"/>
                  <a:pt x="1576" y="418"/>
                </a:cubicBezTo>
                <a:cubicBezTo>
                  <a:pt x="1016" y="269"/>
                  <a:pt x="1016" y="269"/>
                  <a:pt x="1016" y="269"/>
                </a:cubicBezTo>
                <a:moveTo>
                  <a:pt x="1" y="0"/>
                </a:moveTo>
                <a:cubicBezTo>
                  <a:pt x="1" y="1"/>
                  <a:pt x="1" y="2"/>
                  <a:pt x="0" y="3"/>
                </a:cubicBezTo>
                <a:cubicBezTo>
                  <a:pt x="1010" y="269"/>
                  <a:pt x="1010" y="269"/>
                  <a:pt x="1010" y="269"/>
                </a:cubicBezTo>
                <a:cubicBezTo>
                  <a:pt x="1010" y="267"/>
                  <a:pt x="1010" y="267"/>
                  <a:pt x="1010" y="267"/>
                </a:cubicBezTo>
                <a:cubicBezTo>
                  <a:pt x="1" y="0"/>
                  <a:pt x="1" y="0"/>
                  <a:pt x="1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97" name="Freeform 288"/>
          <p:cNvSpPr>
            <a:spLocks noEditPoints="1"/>
          </p:cNvSpPr>
          <p:nvPr/>
        </p:nvSpPr>
        <p:spPr bwMode="auto">
          <a:xfrm flipH="1">
            <a:off x="588770" y="1694126"/>
            <a:ext cx="882406" cy="492883"/>
          </a:xfrm>
          <a:custGeom>
            <a:avLst/>
            <a:gdLst>
              <a:gd name="T0" fmla="*/ 970 w 1622"/>
              <a:gd name="T1" fmla="*/ 641 h 980"/>
              <a:gd name="T2" fmla="*/ 44 w 1622"/>
              <a:gd name="T3" fmla="*/ 977 h 980"/>
              <a:gd name="T4" fmla="*/ 45 w 1622"/>
              <a:gd name="T5" fmla="*/ 980 h 980"/>
              <a:gd name="T6" fmla="*/ 969 w 1622"/>
              <a:gd name="T7" fmla="*/ 646 h 980"/>
              <a:gd name="T8" fmla="*/ 970 w 1622"/>
              <a:gd name="T9" fmla="*/ 641 h 980"/>
              <a:gd name="T10" fmla="*/ 1621 w 1622"/>
              <a:gd name="T11" fmla="*/ 405 h 980"/>
              <a:gd name="T12" fmla="*/ 977 w 1622"/>
              <a:gd name="T13" fmla="*/ 639 h 980"/>
              <a:gd name="T14" fmla="*/ 976 w 1622"/>
              <a:gd name="T15" fmla="*/ 644 h 980"/>
              <a:gd name="T16" fmla="*/ 1622 w 1622"/>
              <a:gd name="T17" fmla="*/ 410 h 980"/>
              <a:gd name="T18" fmla="*/ 1621 w 1622"/>
              <a:gd name="T19" fmla="*/ 405 h 980"/>
              <a:gd name="T20" fmla="*/ 3 w 1622"/>
              <a:gd name="T21" fmla="*/ 0 h 980"/>
              <a:gd name="T22" fmla="*/ 1 w 1622"/>
              <a:gd name="T23" fmla="*/ 0 h 980"/>
              <a:gd name="T24" fmla="*/ 0 w 1622"/>
              <a:gd name="T25" fmla="*/ 0 h 980"/>
              <a:gd name="T26" fmla="*/ 0 w 1622"/>
              <a:gd name="T27" fmla="*/ 948 h 980"/>
              <a:gd name="T28" fmla="*/ 1 w 1622"/>
              <a:gd name="T29" fmla="*/ 948 h 980"/>
              <a:gd name="T30" fmla="*/ 3 w 1622"/>
              <a:gd name="T31" fmla="*/ 948 h 980"/>
              <a:gd name="T32" fmla="*/ 3 w 1622"/>
              <a:gd name="T33" fmla="*/ 0 h 9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22" h="980">
                <a:moveTo>
                  <a:pt x="970" y="641"/>
                </a:moveTo>
                <a:cubicBezTo>
                  <a:pt x="44" y="977"/>
                  <a:pt x="44" y="977"/>
                  <a:pt x="44" y="977"/>
                </a:cubicBezTo>
                <a:cubicBezTo>
                  <a:pt x="44" y="978"/>
                  <a:pt x="45" y="979"/>
                  <a:pt x="45" y="980"/>
                </a:cubicBezTo>
                <a:cubicBezTo>
                  <a:pt x="969" y="646"/>
                  <a:pt x="969" y="646"/>
                  <a:pt x="969" y="646"/>
                </a:cubicBezTo>
                <a:cubicBezTo>
                  <a:pt x="970" y="641"/>
                  <a:pt x="970" y="641"/>
                  <a:pt x="970" y="641"/>
                </a:cubicBezTo>
                <a:moveTo>
                  <a:pt x="1621" y="405"/>
                </a:moveTo>
                <a:cubicBezTo>
                  <a:pt x="977" y="639"/>
                  <a:pt x="977" y="639"/>
                  <a:pt x="977" y="639"/>
                </a:cubicBezTo>
                <a:cubicBezTo>
                  <a:pt x="976" y="644"/>
                  <a:pt x="976" y="644"/>
                  <a:pt x="976" y="644"/>
                </a:cubicBezTo>
                <a:cubicBezTo>
                  <a:pt x="1622" y="410"/>
                  <a:pt x="1622" y="410"/>
                  <a:pt x="1622" y="410"/>
                </a:cubicBezTo>
                <a:cubicBezTo>
                  <a:pt x="1622" y="408"/>
                  <a:pt x="1621" y="407"/>
                  <a:pt x="1621" y="405"/>
                </a:cubicBezTo>
                <a:moveTo>
                  <a:pt x="3" y="0"/>
                </a:moveTo>
                <a:cubicBezTo>
                  <a:pt x="3" y="0"/>
                  <a:pt x="2" y="0"/>
                  <a:pt x="1" y="0"/>
                </a:cubicBezTo>
                <a:cubicBezTo>
                  <a:pt x="1" y="0"/>
                  <a:pt x="0" y="0"/>
                  <a:pt x="0" y="0"/>
                </a:cubicBezTo>
                <a:cubicBezTo>
                  <a:pt x="0" y="948"/>
                  <a:pt x="0" y="948"/>
                  <a:pt x="0" y="948"/>
                </a:cubicBezTo>
                <a:cubicBezTo>
                  <a:pt x="0" y="948"/>
                  <a:pt x="1" y="948"/>
                  <a:pt x="1" y="948"/>
                </a:cubicBezTo>
                <a:cubicBezTo>
                  <a:pt x="2" y="948"/>
                  <a:pt x="3" y="948"/>
                  <a:pt x="3" y="948"/>
                </a:cubicBezTo>
                <a:cubicBezTo>
                  <a:pt x="3" y="0"/>
                  <a:pt x="3" y="0"/>
                  <a:pt x="3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98" name="Freeform 289"/>
          <p:cNvSpPr>
            <a:spLocks/>
          </p:cNvSpPr>
          <p:nvPr/>
        </p:nvSpPr>
        <p:spPr bwMode="auto">
          <a:xfrm flipH="1">
            <a:off x="564956" y="1887346"/>
            <a:ext cx="23815" cy="12727"/>
          </a:xfrm>
          <a:custGeom>
            <a:avLst/>
            <a:gdLst>
              <a:gd name="T0" fmla="*/ 1 w 45"/>
              <a:gd name="T1" fmla="*/ 0 h 27"/>
              <a:gd name="T2" fmla="*/ 1 w 45"/>
              <a:gd name="T3" fmla="*/ 1 h 27"/>
              <a:gd name="T4" fmla="*/ 0 w 45"/>
              <a:gd name="T5" fmla="*/ 11 h 27"/>
              <a:gd name="T6" fmla="*/ 1 w 45"/>
              <a:gd name="T7" fmla="*/ 22 h 27"/>
              <a:gd name="T8" fmla="*/ 2 w 45"/>
              <a:gd name="T9" fmla="*/ 27 h 27"/>
              <a:gd name="T10" fmla="*/ 45 w 45"/>
              <a:gd name="T11" fmla="*/ 11 h 27"/>
              <a:gd name="T12" fmla="*/ 1 w 45"/>
              <a:gd name="T13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" h="27">
                <a:moveTo>
                  <a:pt x="1" y="0"/>
                </a:moveTo>
                <a:cubicBezTo>
                  <a:pt x="1" y="0"/>
                  <a:pt x="1" y="1"/>
                  <a:pt x="1" y="1"/>
                </a:cubicBezTo>
                <a:cubicBezTo>
                  <a:pt x="0" y="4"/>
                  <a:pt x="0" y="8"/>
                  <a:pt x="0" y="11"/>
                </a:cubicBezTo>
                <a:cubicBezTo>
                  <a:pt x="0" y="15"/>
                  <a:pt x="0" y="19"/>
                  <a:pt x="1" y="22"/>
                </a:cubicBezTo>
                <a:cubicBezTo>
                  <a:pt x="1" y="24"/>
                  <a:pt x="2" y="25"/>
                  <a:pt x="2" y="27"/>
                </a:cubicBezTo>
                <a:cubicBezTo>
                  <a:pt x="45" y="11"/>
                  <a:pt x="45" y="11"/>
                  <a:pt x="45" y="11"/>
                </a:cubicBezTo>
                <a:cubicBezTo>
                  <a:pt x="1" y="0"/>
                  <a:pt x="1" y="0"/>
                  <a:pt x="1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299" name="Freeform 290"/>
          <p:cNvSpPr>
            <a:spLocks/>
          </p:cNvSpPr>
          <p:nvPr/>
        </p:nvSpPr>
        <p:spPr bwMode="auto">
          <a:xfrm flipH="1">
            <a:off x="1447361" y="2170809"/>
            <a:ext cx="23815" cy="25454"/>
          </a:xfrm>
          <a:custGeom>
            <a:avLst/>
            <a:gdLst>
              <a:gd name="T0" fmla="*/ 1 w 45"/>
              <a:gd name="T1" fmla="*/ 0 h 49"/>
              <a:gd name="T2" fmla="*/ 0 w 45"/>
              <a:gd name="T3" fmla="*/ 0 h 49"/>
              <a:gd name="T4" fmla="*/ 0 w 45"/>
              <a:gd name="T5" fmla="*/ 49 h 49"/>
              <a:gd name="T6" fmla="*/ 45 w 45"/>
              <a:gd name="T7" fmla="*/ 32 h 49"/>
              <a:gd name="T8" fmla="*/ 44 w 45"/>
              <a:gd name="T9" fmla="*/ 29 h 49"/>
              <a:gd name="T10" fmla="*/ 3 w 45"/>
              <a:gd name="T11" fmla="*/ 0 h 49"/>
              <a:gd name="T12" fmla="*/ 1 w 45"/>
              <a:gd name="T13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" h="49">
                <a:moveTo>
                  <a:pt x="1" y="0"/>
                </a:moveTo>
                <a:cubicBezTo>
                  <a:pt x="1" y="0"/>
                  <a:pt x="0" y="0"/>
                  <a:pt x="0" y="0"/>
                </a:cubicBezTo>
                <a:cubicBezTo>
                  <a:pt x="0" y="49"/>
                  <a:pt x="0" y="49"/>
                  <a:pt x="0" y="49"/>
                </a:cubicBezTo>
                <a:cubicBezTo>
                  <a:pt x="45" y="32"/>
                  <a:pt x="45" y="32"/>
                  <a:pt x="45" y="32"/>
                </a:cubicBezTo>
                <a:cubicBezTo>
                  <a:pt x="45" y="31"/>
                  <a:pt x="44" y="30"/>
                  <a:pt x="44" y="29"/>
                </a:cubicBezTo>
                <a:cubicBezTo>
                  <a:pt x="38" y="13"/>
                  <a:pt x="22" y="1"/>
                  <a:pt x="3" y="0"/>
                </a:cubicBezTo>
                <a:cubicBezTo>
                  <a:pt x="3" y="0"/>
                  <a:pt x="2" y="0"/>
                  <a:pt x="1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00" name="Freeform 291"/>
          <p:cNvSpPr>
            <a:spLocks/>
          </p:cNvSpPr>
          <p:nvPr/>
        </p:nvSpPr>
        <p:spPr bwMode="auto">
          <a:xfrm flipH="1">
            <a:off x="1446109" y="1670986"/>
            <a:ext cx="25067" cy="23140"/>
          </a:xfrm>
          <a:custGeom>
            <a:avLst/>
            <a:gdLst>
              <a:gd name="T0" fmla="*/ 0 w 46"/>
              <a:gd name="T1" fmla="*/ 0 h 47"/>
              <a:gd name="T2" fmla="*/ 0 w 46"/>
              <a:gd name="T3" fmla="*/ 47 h 47"/>
              <a:gd name="T4" fmla="*/ 1 w 46"/>
              <a:gd name="T5" fmla="*/ 47 h 47"/>
              <a:gd name="T6" fmla="*/ 3 w 46"/>
              <a:gd name="T7" fmla="*/ 47 h 47"/>
              <a:gd name="T8" fmla="*/ 45 w 46"/>
              <a:gd name="T9" fmla="*/ 15 h 47"/>
              <a:gd name="T10" fmla="*/ 46 w 46"/>
              <a:gd name="T11" fmla="*/ 12 h 47"/>
              <a:gd name="T12" fmla="*/ 0 w 46"/>
              <a:gd name="T13" fmla="*/ 0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" h="47">
                <a:moveTo>
                  <a:pt x="0" y="0"/>
                </a:move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1" y="47"/>
                  <a:pt x="1" y="47"/>
                </a:cubicBezTo>
                <a:cubicBezTo>
                  <a:pt x="2" y="47"/>
                  <a:pt x="3" y="47"/>
                  <a:pt x="3" y="47"/>
                </a:cubicBezTo>
                <a:cubicBezTo>
                  <a:pt x="23" y="47"/>
                  <a:pt x="40" y="33"/>
                  <a:pt x="45" y="15"/>
                </a:cubicBezTo>
                <a:cubicBezTo>
                  <a:pt x="46" y="14"/>
                  <a:pt x="46" y="13"/>
                  <a:pt x="46" y="12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01" name="Freeform 292"/>
          <p:cNvSpPr>
            <a:spLocks/>
          </p:cNvSpPr>
          <p:nvPr/>
        </p:nvSpPr>
        <p:spPr bwMode="auto">
          <a:xfrm flipH="1">
            <a:off x="894605" y="1812141"/>
            <a:ext cx="48883" cy="204788"/>
          </a:xfrm>
          <a:custGeom>
            <a:avLst/>
            <a:gdLst>
              <a:gd name="T0" fmla="*/ 37 w 39"/>
              <a:gd name="T1" fmla="*/ 0 h 177"/>
              <a:gd name="T2" fmla="*/ 0 w 39"/>
              <a:gd name="T3" fmla="*/ 177 h 177"/>
              <a:gd name="T4" fmla="*/ 3 w 39"/>
              <a:gd name="T5" fmla="*/ 176 h 177"/>
              <a:gd name="T6" fmla="*/ 39 w 39"/>
              <a:gd name="T7" fmla="*/ 1 h 177"/>
              <a:gd name="T8" fmla="*/ 37 w 39"/>
              <a:gd name="T9" fmla="*/ 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" h="177">
                <a:moveTo>
                  <a:pt x="37" y="0"/>
                </a:moveTo>
                <a:lnTo>
                  <a:pt x="0" y="177"/>
                </a:lnTo>
                <a:lnTo>
                  <a:pt x="3" y="176"/>
                </a:lnTo>
                <a:lnTo>
                  <a:pt x="39" y="1"/>
                </a:lnTo>
                <a:lnTo>
                  <a:pt x="37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02" name="Freeform 293"/>
          <p:cNvSpPr>
            <a:spLocks/>
          </p:cNvSpPr>
          <p:nvPr/>
        </p:nvSpPr>
        <p:spPr bwMode="auto">
          <a:xfrm flipH="1">
            <a:off x="894605" y="1812141"/>
            <a:ext cx="48883" cy="204788"/>
          </a:xfrm>
          <a:custGeom>
            <a:avLst/>
            <a:gdLst>
              <a:gd name="T0" fmla="*/ 37 w 39"/>
              <a:gd name="T1" fmla="*/ 0 h 177"/>
              <a:gd name="T2" fmla="*/ 0 w 39"/>
              <a:gd name="T3" fmla="*/ 177 h 177"/>
              <a:gd name="T4" fmla="*/ 3 w 39"/>
              <a:gd name="T5" fmla="*/ 176 h 177"/>
              <a:gd name="T6" fmla="*/ 39 w 39"/>
              <a:gd name="T7" fmla="*/ 1 h 177"/>
              <a:gd name="T8" fmla="*/ 37 w 39"/>
              <a:gd name="T9" fmla="*/ 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" h="177">
                <a:moveTo>
                  <a:pt x="37" y="0"/>
                </a:moveTo>
                <a:lnTo>
                  <a:pt x="0" y="177"/>
                </a:lnTo>
                <a:lnTo>
                  <a:pt x="3" y="176"/>
                </a:lnTo>
                <a:lnTo>
                  <a:pt x="39" y="1"/>
                </a:lnTo>
                <a:lnTo>
                  <a:pt x="37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03" name="Freeform 294"/>
          <p:cNvSpPr>
            <a:spLocks/>
          </p:cNvSpPr>
          <p:nvPr/>
        </p:nvSpPr>
        <p:spPr bwMode="auto">
          <a:xfrm flipH="1">
            <a:off x="893351" y="1810982"/>
            <a:ext cx="3760" cy="2314"/>
          </a:xfrm>
          <a:custGeom>
            <a:avLst/>
            <a:gdLst>
              <a:gd name="T0" fmla="*/ 0 w 3"/>
              <a:gd name="T1" fmla="*/ 0 h 2"/>
              <a:gd name="T2" fmla="*/ 0 w 3"/>
              <a:gd name="T3" fmla="*/ 1 h 2"/>
              <a:gd name="T4" fmla="*/ 2 w 3"/>
              <a:gd name="T5" fmla="*/ 2 h 2"/>
              <a:gd name="T6" fmla="*/ 3 w 3"/>
              <a:gd name="T7" fmla="*/ 1 h 2"/>
              <a:gd name="T8" fmla="*/ 0 w 3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2">
                <a:moveTo>
                  <a:pt x="0" y="0"/>
                </a:moveTo>
                <a:lnTo>
                  <a:pt x="0" y="1"/>
                </a:lnTo>
                <a:lnTo>
                  <a:pt x="2" y="2"/>
                </a:lnTo>
                <a:lnTo>
                  <a:pt x="3" y="1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04" name="Freeform 295"/>
          <p:cNvSpPr>
            <a:spLocks/>
          </p:cNvSpPr>
          <p:nvPr/>
        </p:nvSpPr>
        <p:spPr bwMode="auto">
          <a:xfrm flipH="1">
            <a:off x="893351" y="1810982"/>
            <a:ext cx="3760" cy="2314"/>
          </a:xfrm>
          <a:custGeom>
            <a:avLst/>
            <a:gdLst>
              <a:gd name="T0" fmla="*/ 0 w 3"/>
              <a:gd name="T1" fmla="*/ 0 h 2"/>
              <a:gd name="T2" fmla="*/ 0 w 3"/>
              <a:gd name="T3" fmla="*/ 1 h 2"/>
              <a:gd name="T4" fmla="*/ 2 w 3"/>
              <a:gd name="T5" fmla="*/ 2 h 2"/>
              <a:gd name="T6" fmla="*/ 3 w 3"/>
              <a:gd name="T7" fmla="*/ 1 h 2"/>
              <a:gd name="T8" fmla="*/ 0 w 3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2">
                <a:moveTo>
                  <a:pt x="0" y="0"/>
                </a:moveTo>
                <a:lnTo>
                  <a:pt x="0" y="1"/>
                </a:lnTo>
                <a:lnTo>
                  <a:pt x="2" y="2"/>
                </a:lnTo>
                <a:lnTo>
                  <a:pt x="3" y="1"/>
                </a:lnTo>
                <a:lnTo>
                  <a:pt x="0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05" name="Freeform 296"/>
          <p:cNvSpPr>
            <a:spLocks/>
          </p:cNvSpPr>
          <p:nvPr/>
        </p:nvSpPr>
        <p:spPr bwMode="auto">
          <a:xfrm flipH="1">
            <a:off x="939727" y="2015771"/>
            <a:ext cx="3760" cy="3472"/>
          </a:xfrm>
          <a:custGeom>
            <a:avLst/>
            <a:gdLst>
              <a:gd name="T0" fmla="*/ 3 w 3"/>
              <a:gd name="T1" fmla="*/ 0 h 3"/>
              <a:gd name="T2" fmla="*/ 0 w 3"/>
              <a:gd name="T3" fmla="*/ 1 h 3"/>
              <a:gd name="T4" fmla="*/ 0 w 3"/>
              <a:gd name="T5" fmla="*/ 3 h 3"/>
              <a:gd name="T6" fmla="*/ 3 w 3"/>
              <a:gd name="T7" fmla="*/ 2 h 3"/>
              <a:gd name="T8" fmla="*/ 3 w 3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3">
                <a:moveTo>
                  <a:pt x="3" y="0"/>
                </a:moveTo>
                <a:lnTo>
                  <a:pt x="0" y="1"/>
                </a:lnTo>
                <a:lnTo>
                  <a:pt x="0" y="3"/>
                </a:lnTo>
                <a:lnTo>
                  <a:pt x="3" y="2"/>
                </a:lnTo>
                <a:lnTo>
                  <a:pt x="3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06" name="Freeform 297"/>
          <p:cNvSpPr>
            <a:spLocks/>
          </p:cNvSpPr>
          <p:nvPr/>
        </p:nvSpPr>
        <p:spPr bwMode="auto">
          <a:xfrm flipH="1">
            <a:off x="939727" y="2015771"/>
            <a:ext cx="3760" cy="3472"/>
          </a:xfrm>
          <a:custGeom>
            <a:avLst/>
            <a:gdLst>
              <a:gd name="T0" fmla="*/ 3 w 3"/>
              <a:gd name="T1" fmla="*/ 0 h 3"/>
              <a:gd name="T2" fmla="*/ 0 w 3"/>
              <a:gd name="T3" fmla="*/ 1 h 3"/>
              <a:gd name="T4" fmla="*/ 0 w 3"/>
              <a:gd name="T5" fmla="*/ 3 h 3"/>
              <a:gd name="T6" fmla="*/ 3 w 3"/>
              <a:gd name="T7" fmla="*/ 2 h 3"/>
              <a:gd name="T8" fmla="*/ 3 w 3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3">
                <a:moveTo>
                  <a:pt x="3" y="0"/>
                </a:moveTo>
                <a:lnTo>
                  <a:pt x="0" y="1"/>
                </a:lnTo>
                <a:lnTo>
                  <a:pt x="0" y="3"/>
                </a:lnTo>
                <a:lnTo>
                  <a:pt x="3" y="2"/>
                </a:lnTo>
                <a:lnTo>
                  <a:pt x="3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07" name="Freeform 298"/>
          <p:cNvSpPr>
            <a:spLocks noEditPoints="1"/>
          </p:cNvSpPr>
          <p:nvPr/>
        </p:nvSpPr>
        <p:spPr bwMode="auto">
          <a:xfrm flipH="1">
            <a:off x="517327" y="320766"/>
            <a:ext cx="347196" cy="497510"/>
          </a:xfrm>
          <a:custGeom>
            <a:avLst/>
            <a:gdLst>
              <a:gd name="T0" fmla="*/ 334 w 637"/>
              <a:gd name="T1" fmla="*/ 267 h 988"/>
              <a:gd name="T2" fmla="*/ 175 w 637"/>
              <a:gd name="T3" fmla="*/ 336 h 988"/>
              <a:gd name="T4" fmla="*/ 532 w 637"/>
              <a:gd name="T5" fmla="*/ 988 h 988"/>
              <a:gd name="T6" fmla="*/ 551 w 637"/>
              <a:gd name="T7" fmla="*/ 983 h 988"/>
              <a:gd name="T8" fmla="*/ 553 w 637"/>
              <a:gd name="T9" fmla="*/ 983 h 988"/>
              <a:gd name="T10" fmla="*/ 556 w 637"/>
              <a:gd name="T11" fmla="*/ 962 h 988"/>
              <a:gd name="T12" fmla="*/ 556 w 637"/>
              <a:gd name="T13" fmla="*/ 501 h 988"/>
              <a:gd name="T14" fmla="*/ 551 w 637"/>
              <a:gd name="T15" fmla="*/ 502 h 988"/>
              <a:gd name="T16" fmla="*/ 527 w 637"/>
              <a:gd name="T17" fmla="*/ 477 h 988"/>
              <a:gd name="T18" fmla="*/ 538 w 637"/>
              <a:gd name="T19" fmla="*/ 456 h 988"/>
              <a:gd name="T20" fmla="*/ 334 w 637"/>
              <a:gd name="T21" fmla="*/ 267 h 988"/>
              <a:gd name="T22" fmla="*/ 438 w 637"/>
              <a:gd name="T23" fmla="*/ 222 h 988"/>
              <a:gd name="T24" fmla="*/ 340 w 637"/>
              <a:gd name="T25" fmla="*/ 264 h 988"/>
              <a:gd name="T26" fmla="*/ 544 w 637"/>
              <a:gd name="T27" fmla="*/ 453 h 988"/>
              <a:gd name="T28" fmla="*/ 551 w 637"/>
              <a:gd name="T29" fmla="*/ 452 h 988"/>
              <a:gd name="T30" fmla="*/ 576 w 637"/>
              <a:gd name="T31" fmla="*/ 477 h 988"/>
              <a:gd name="T32" fmla="*/ 562 w 637"/>
              <a:gd name="T33" fmla="*/ 499 h 988"/>
              <a:gd name="T34" fmla="*/ 562 w 637"/>
              <a:gd name="T35" fmla="*/ 919 h 988"/>
              <a:gd name="T36" fmla="*/ 637 w 637"/>
              <a:gd name="T37" fmla="*/ 374 h 988"/>
              <a:gd name="T38" fmla="*/ 602 w 637"/>
              <a:gd name="T39" fmla="*/ 329 h 988"/>
              <a:gd name="T40" fmla="*/ 606 w 637"/>
              <a:gd name="T41" fmla="*/ 310 h 988"/>
              <a:gd name="T42" fmla="*/ 438 w 637"/>
              <a:gd name="T43" fmla="*/ 222 h 988"/>
              <a:gd name="T44" fmla="*/ 105 w 637"/>
              <a:gd name="T45" fmla="*/ 48 h 988"/>
              <a:gd name="T46" fmla="*/ 335 w 637"/>
              <a:gd name="T47" fmla="*/ 260 h 988"/>
              <a:gd name="T48" fmla="*/ 431 w 637"/>
              <a:gd name="T49" fmla="*/ 218 h 988"/>
              <a:gd name="T50" fmla="*/ 105 w 637"/>
              <a:gd name="T51" fmla="*/ 48 h 988"/>
              <a:gd name="T52" fmla="*/ 15 w 637"/>
              <a:gd name="T53" fmla="*/ 0 h 988"/>
              <a:gd name="T54" fmla="*/ 0 w 637"/>
              <a:gd name="T55" fmla="*/ 16 h 988"/>
              <a:gd name="T56" fmla="*/ 172 w 637"/>
              <a:gd name="T57" fmla="*/ 331 h 988"/>
              <a:gd name="T58" fmla="*/ 329 w 637"/>
              <a:gd name="T59" fmla="*/ 262 h 988"/>
              <a:gd name="T60" fmla="*/ 85 w 637"/>
              <a:gd name="T61" fmla="*/ 37 h 988"/>
              <a:gd name="T62" fmla="*/ 15 w 637"/>
              <a:gd name="T63" fmla="*/ 0 h 9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37" h="988">
                <a:moveTo>
                  <a:pt x="334" y="267"/>
                </a:moveTo>
                <a:cubicBezTo>
                  <a:pt x="175" y="336"/>
                  <a:pt x="175" y="336"/>
                  <a:pt x="175" y="336"/>
                </a:cubicBezTo>
                <a:cubicBezTo>
                  <a:pt x="532" y="988"/>
                  <a:pt x="532" y="988"/>
                  <a:pt x="532" y="988"/>
                </a:cubicBezTo>
                <a:cubicBezTo>
                  <a:pt x="538" y="985"/>
                  <a:pt x="544" y="983"/>
                  <a:pt x="551" y="983"/>
                </a:cubicBezTo>
                <a:cubicBezTo>
                  <a:pt x="552" y="983"/>
                  <a:pt x="553" y="983"/>
                  <a:pt x="553" y="983"/>
                </a:cubicBezTo>
                <a:cubicBezTo>
                  <a:pt x="556" y="962"/>
                  <a:pt x="556" y="962"/>
                  <a:pt x="556" y="962"/>
                </a:cubicBezTo>
                <a:cubicBezTo>
                  <a:pt x="556" y="501"/>
                  <a:pt x="556" y="501"/>
                  <a:pt x="556" y="501"/>
                </a:cubicBezTo>
                <a:cubicBezTo>
                  <a:pt x="554" y="501"/>
                  <a:pt x="553" y="502"/>
                  <a:pt x="551" y="502"/>
                </a:cubicBezTo>
                <a:cubicBezTo>
                  <a:pt x="538" y="502"/>
                  <a:pt x="527" y="490"/>
                  <a:pt x="527" y="477"/>
                </a:cubicBezTo>
                <a:cubicBezTo>
                  <a:pt x="527" y="468"/>
                  <a:pt x="531" y="460"/>
                  <a:pt x="538" y="456"/>
                </a:cubicBezTo>
                <a:cubicBezTo>
                  <a:pt x="334" y="267"/>
                  <a:pt x="334" y="267"/>
                  <a:pt x="334" y="267"/>
                </a:cubicBezTo>
                <a:moveTo>
                  <a:pt x="438" y="222"/>
                </a:moveTo>
                <a:cubicBezTo>
                  <a:pt x="340" y="264"/>
                  <a:pt x="340" y="264"/>
                  <a:pt x="340" y="264"/>
                </a:cubicBezTo>
                <a:cubicBezTo>
                  <a:pt x="544" y="453"/>
                  <a:pt x="544" y="453"/>
                  <a:pt x="544" y="453"/>
                </a:cubicBezTo>
                <a:cubicBezTo>
                  <a:pt x="546" y="452"/>
                  <a:pt x="549" y="452"/>
                  <a:pt x="551" y="452"/>
                </a:cubicBezTo>
                <a:cubicBezTo>
                  <a:pt x="565" y="452"/>
                  <a:pt x="576" y="463"/>
                  <a:pt x="576" y="477"/>
                </a:cubicBezTo>
                <a:cubicBezTo>
                  <a:pt x="576" y="487"/>
                  <a:pt x="570" y="495"/>
                  <a:pt x="562" y="499"/>
                </a:cubicBezTo>
                <a:cubicBezTo>
                  <a:pt x="562" y="919"/>
                  <a:pt x="562" y="919"/>
                  <a:pt x="562" y="919"/>
                </a:cubicBezTo>
                <a:cubicBezTo>
                  <a:pt x="637" y="374"/>
                  <a:pt x="637" y="374"/>
                  <a:pt x="637" y="374"/>
                </a:cubicBezTo>
                <a:cubicBezTo>
                  <a:pt x="616" y="369"/>
                  <a:pt x="602" y="351"/>
                  <a:pt x="602" y="329"/>
                </a:cubicBezTo>
                <a:cubicBezTo>
                  <a:pt x="602" y="322"/>
                  <a:pt x="603" y="316"/>
                  <a:pt x="606" y="310"/>
                </a:cubicBezTo>
                <a:cubicBezTo>
                  <a:pt x="438" y="222"/>
                  <a:pt x="438" y="222"/>
                  <a:pt x="438" y="222"/>
                </a:cubicBezTo>
                <a:moveTo>
                  <a:pt x="105" y="48"/>
                </a:moveTo>
                <a:cubicBezTo>
                  <a:pt x="335" y="260"/>
                  <a:pt x="335" y="260"/>
                  <a:pt x="335" y="260"/>
                </a:cubicBezTo>
                <a:cubicBezTo>
                  <a:pt x="431" y="218"/>
                  <a:pt x="431" y="218"/>
                  <a:pt x="431" y="218"/>
                </a:cubicBezTo>
                <a:cubicBezTo>
                  <a:pt x="105" y="48"/>
                  <a:pt x="105" y="48"/>
                  <a:pt x="105" y="48"/>
                </a:cubicBezTo>
                <a:moveTo>
                  <a:pt x="15" y="0"/>
                </a:moveTo>
                <a:cubicBezTo>
                  <a:pt x="11" y="7"/>
                  <a:pt x="6" y="12"/>
                  <a:pt x="0" y="16"/>
                </a:cubicBezTo>
                <a:cubicBezTo>
                  <a:pt x="172" y="331"/>
                  <a:pt x="172" y="331"/>
                  <a:pt x="172" y="331"/>
                </a:cubicBezTo>
                <a:cubicBezTo>
                  <a:pt x="329" y="262"/>
                  <a:pt x="329" y="262"/>
                  <a:pt x="329" y="262"/>
                </a:cubicBezTo>
                <a:cubicBezTo>
                  <a:pt x="85" y="37"/>
                  <a:pt x="85" y="37"/>
                  <a:pt x="85" y="37"/>
                </a:cubicBezTo>
                <a:cubicBezTo>
                  <a:pt x="15" y="0"/>
                  <a:pt x="15" y="0"/>
                  <a:pt x="15" y="0"/>
                </a:cubicBezTo>
              </a:path>
            </a:pathLst>
          </a:custGeom>
          <a:solidFill>
            <a:schemeClr val="bg2">
              <a:lumMod val="60000"/>
              <a:lumOff val="4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08" name="Freeform 299"/>
          <p:cNvSpPr>
            <a:spLocks noEditPoints="1"/>
          </p:cNvSpPr>
          <p:nvPr/>
        </p:nvSpPr>
        <p:spPr bwMode="auto">
          <a:xfrm flipH="1">
            <a:off x="574981" y="328865"/>
            <a:ext cx="292047" cy="489412"/>
          </a:xfrm>
          <a:custGeom>
            <a:avLst/>
            <a:gdLst>
              <a:gd name="T0" fmla="*/ 178 w 535"/>
              <a:gd name="T1" fmla="*/ 320 h 973"/>
              <a:gd name="T2" fmla="*/ 175 w 535"/>
              <a:gd name="T3" fmla="*/ 321 h 973"/>
              <a:gd name="T4" fmla="*/ 532 w 535"/>
              <a:gd name="T5" fmla="*/ 973 h 973"/>
              <a:gd name="T6" fmla="*/ 535 w 535"/>
              <a:gd name="T7" fmla="*/ 972 h 973"/>
              <a:gd name="T8" fmla="*/ 178 w 535"/>
              <a:gd name="T9" fmla="*/ 320 h 973"/>
              <a:gd name="T10" fmla="*/ 3 w 535"/>
              <a:gd name="T11" fmla="*/ 0 h 973"/>
              <a:gd name="T12" fmla="*/ 0 w 535"/>
              <a:gd name="T13" fmla="*/ 2 h 973"/>
              <a:gd name="T14" fmla="*/ 172 w 535"/>
              <a:gd name="T15" fmla="*/ 316 h 973"/>
              <a:gd name="T16" fmla="*/ 175 w 535"/>
              <a:gd name="T17" fmla="*/ 315 h 973"/>
              <a:gd name="T18" fmla="*/ 3 w 535"/>
              <a:gd name="T19" fmla="*/ 0 h 9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35" h="973">
                <a:moveTo>
                  <a:pt x="178" y="320"/>
                </a:moveTo>
                <a:cubicBezTo>
                  <a:pt x="175" y="321"/>
                  <a:pt x="175" y="321"/>
                  <a:pt x="175" y="321"/>
                </a:cubicBezTo>
                <a:cubicBezTo>
                  <a:pt x="532" y="973"/>
                  <a:pt x="532" y="973"/>
                  <a:pt x="532" y="973"/>
                </a:cubicBezTo>
                <a:cubicBezTo>
                  <a:pt x="533" y="973"/>
                  <a:pt x="534" y="972"/>
                  <a:pt x="535" y="972"/>
                </a:cubicBezTo>
                <a:cubicBezTo>
                  <a:pt x="178" y="320"/>
                  <a:pt x="178" y="320"/>
                  <a:pt x="178" y="320"/>
                </a:cubicBezTo>
                <a:moveTo>
                  <a:pt x="3" y="0"/>
                </a:moveTo>
                <a:cubicBezTo>
                  <a:pt x="2" y="1"/>
                  <a:pt x="1" y="1"/>
                  <a:pt x="0" y="2"/>
                </a:cubicBezTo>
                <a:cubicBezTo>
                  <a:pt x="172" y="316"/>
                  <a:pt x="172" y="316"/>
                  <a:pt x="172" y="316"/>
                </a:cubicBezTo>
                <a:cubicBezTo>
                  <a:pt x="175" y="315"/>
                  <a:pt x="175" y="315"/>
                  <a:pt x="175" y="315"/>
                </a:cubicBezTo>
                <a:cubicBezTo>
                  <a:pt x="3" y="0"/>
                  <a:pt x="3" y="0"/>
                  <a:pt x="3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09" name="Freeform 300"/>
          <p:cNvSpPr>
            <a:spLocks noEditPoints="1"/>
          </p:cNvSpPr>
          <p:nvPr/>
        </p:nvSpPr>
        <p:spPr bwMode="auto">
          <a:xfrm flipH="1">
            <a:off x="534872" y="320766"/>
            <a:ext cx="322129" cy="156196"/>
          </a:xfrm>
          <a:custGeom>
            <a:avLst/>
            <a:gdLst>
              <a:gd name="T0" fmla="*/ 426 w 592"/>
              <a:gd name="T1" fmla="*/ 221 h 311"/>
              <a:gd name="T2" fmla="*/ 423 w 592"/>
              <a:gd name="T3" fmla="*/ 223 h 311"/>
              <a:gd name="T4" fmla="*/ 591 w 592"/>
              <a:gd name="T5" fmla="*/ 311 h 311"/>
              <a:gd name="T6" fmla="*/ 592 w 592"/>
              <a:gd name="T7" fmla="*/ 308 h 311"/>
              <a:gd name="T8" fmla="*/ 426 w 592"/>
              <a:gd name="T9" fmla="*/ 221 h 311"/>
              <a:gd name="T10" fmla="*/ 84 w 592"/>
              <a:gd name="T11" fmla="*/ 43 h 311"/>
              <a:gd name="T12" fmla="*/ 90 w 592"/>
              <a:gd name="T13" fmla="*/ 49 h 311"/>
              <a:gd name="T14" fmla="*/ 416 w 592"/>
              <a:gd name="T15" fmla="*/ 219 h 311"/>
              <a:gd name="T16" fmla="*/ 419 w 592"/>
              <a:gd name="T17" fmla="*/ 218 h 311"/>
              <a:gd name="T18" fmla="*/ 84 w 592"/>
              <a:gd name="T19" fmla="*/ 43 h 311"/>
              <a:gd name="T20" fmla="*/ 1 w 592"/>
              <a:gd name="T21" fmla="*/ 0 h 311"/>
              <a:gd name="T22" fmla="*/ 0 w 592"/>
              <a:gd name="T23" fmla="*/ 1 h 311"/>
              <a:gd name="T24" fmla="*/ 70 w 592"/>
              <a:gd name="T25" fmla="*/ 38 h 311"/>
              <a:gd name="T26" fmla="*/ 64 w 592"/>
              <a:gd name="T27" fmla="*/ 32 h 311"/>
              <a:gd name="T28" fmla="*/ 1 w 592"/>
              <a:gd name="T29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92" h="311">
                <a:moveTo>
                  <a:pt x="426" y="221"/>
                </a:moveTo>
                <a:cubicBezTo>
                  <a:pt x="423" y="223"/>
                  <a:pt x="423" y="223"/>
                  <a:pt x="423" y="223"/>
                </a:cubicBezTo>
                <a:cubicBezTo>
                  <a:pt x="591" y="311"/>
                  <a:pt x="591" y="311"/>
                  <a:pt x="591" y="311"/>
                </a:cubicBezTo>
                <a:cubicBezTo>
                  <a:pt x="591" y="310"/>
                  <a:pt x="592" y="309"/>
                  <a:pt x="592" y="308"/>
                </a:cubicBezTo>
                <a:cubicBezTo>
                  <a:pt x="426" y="221"/>
                  <a:pt x="426" y="221"/>
                  <a:pt x="426" y="221"/>
                </a:cubicBezTo>
                <a:moveTo>
                  <a:pt x="84" y="43"/>
                </a:moveTo>
                <a:cubicBezTo>
                  <a:pt x="90" y="49"/>
                  <a:pt x="90" y="49"/>
                  <a:pt x="90" y="49"/>
                </a:cubicBezTo>
                <a:cubicBezTo>
                  <a:pt x="416" y="219"/>
                  <a:pt x="416" y="219"/>
                  <a:pt x="416" y="219"/>
                </a:cubicBezTo>
                <a:cubicBezTo>
                  <a:pt x="419" y="218"/>
                  <a:pt x="419" y="218"/>
                  <a:pt x="419" y="218"/>
                </a:cubicBezTo>
                <a:cubicBezTo>
                  <a:pt x="84" y="43"/>
                  <a:pt x="84" y="43"/>
                  <a:pt x="84" y="43"/>
                </a:cubicBezTo>
                <a:moveTo>
                  <a:pt x="1" y="0"/>
                </a:moveTo>
                <a:cubicBezTo>
                  <a:pt x="1" y="0"/>
                  <a:pt x="0" y="1"/>
                  <a:pt x="0" y="1"/>
                </a:cubicBezTo>
                <a:cubicBezTo>
                  <a:pt x="70" y="38"/>
                  <a:pt x="70" y="38"/>
                  <a:pt x="70" y="38"/>
                </a:cubicBezTo>
                <a:cubicBezTo>
                  <a:pt x="64" y="32"/>
                  <a:pt x="64" y="32"/>
                  <a:pt x="64" y="32"/>
                </a:cubicBezTo>
                <a:cubicBezTo>
                  <a:pt x="1" y="0"/>
                  <a:pt x="1" y="0"/>
                  <a:pt x="1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10" name="Freeform 301"/>
          <p:cNvSpPr>
            <a:spLocks noEditPoints="1"/>
          </p:cNvSpPr>
          <p:nvPr/>
        </p:nvSpPr>
        <p:spPr bwMode="auto">
          <a:xfrm flipH="1">
            <a:off x="516070" y="509356"/>
            <a:ext cx="47630" cy="306606"/>
          </a:xfrm>
          <a:custGeom>
            <a:avLst/>
            <a:gdLst>
              <a:gd name="T0" fmla="*/ 3 w 87"/>
              <a:gd name="T1" fmla="*/ 588 h 610"/>
              <a:gd name="T2" fmla="*/ 0 w 87"/>
              <a:gd name="T3" fmla="*/ 609 h 610"/>
              <a:gd name="T4" fmla="*/ 3 w 87"/>
              <a:gd name="T5" fmla="*/ 610 h 610"/>
              <a:gd name="T6" fmla="*/ 3 w 87"/>
              <a:gd name="T7" fmla="*/ 588 h 610"/>
              <a:gd name="T8" fmla="*/ 84 w 87"/>
              <a:gd name="T9" fmla="*/ 0 h 610"/>
              <a:gd name="T10" fmla="*/ 9 w 87"/>
              <a:gd name="T11" fmla="*/ 545 h 610"/>
              <a:gd name="T12" fmla="*/ 9 w 87"/>
              <a:gd name="T13" fmla="*/ 577 h 610"/>
              <a:gd name="T14" fmla="*/ 87 w 87"/>
              <a:gd name="T15" fmla="*/ 1 h 610"/>
              <a:gd name="T16" fmla="*/ 84 w 87"/>
              <a:gd name="T17" fmla="*/ 0 h 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7" h="610">
                <a:moveTo>
                  <a:pt x="3" y="588"/>
                </a:moveTo>
                <a:cubicBezTo>
                  <a:pt x="0" y="609"/>
                  <a:pt x="0" y="609"/>
                  <a:pt x="0" y="609"/>
                </a:cubicBezTo>
                <a:cubicBezTo>
                  <a:pt x="1" y="609"/>
                  <a:pt x="2" y="610"/>
                  <a:pt x="3" y="610"/>
                </a:cubicBezTo>
                <a:cubicBezTo>
                  <a:pt x="3" y="588"/>
                  <a:pt x="3" y="588"/>
                  <a:pt x="3" y="588"/>
                </a:cubicBezTo>
                <a:moveTo>
                  <a:pt x="84" y="0"/>
                </a:moveTo>
                <a:cubicBezTo>
                  <a:pt x="9" y="545"/>
                  <a:pt x="9" y="545"/>
                  <a:pt x="9" y="545"/>
                </a:cubicBezTo>
                <a:cubicBezTo>
                  <a:pt x="9" y="577"/>
                  <a:pt x="9" y="577"/>
                  <a:pt x="9" y="577"/>
                </a:cubicBezTo>
                <a:cubicBezTo>
                  <a:pt x="87" y="1"/>
                  <a:pt x="87" y="1"/>
                  <a:pt x="87" y="1"/>
                </a:cubicBezTo>
                <a:cubicBezTo>
                  <a:pt x="86" y="0"/>
                  <a:pt x="85" y="0"/>
                  <a:pt x="84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11" name="Freeform 302"/>
          <p:cNvSpPr>
            <a:spLocks/>
          </p:cNvSpPr>
          <p:nvPr/>
        </p:nvSpPr>
        <p:spPr bwMode="auto">
          <a:xfrm flipH="1">
            <a:off x="562448" y="815963"/>
            <a:ext cx="13788" cy="23140"/>
          </a:xfrm>
          <a:custGeom>
            <a:avLst/>
            <a:gdLst>
              <a:gd name="T0" fmla="*/ 22 w 27"/>
              <a:gd name="T1" fmla="*/ 0 h 46"/>
              <a:gd name="T2" fmla="*/ 3 w 27"/>
              <a:gd name="T3" fmla="*/ 5 h 46"/>
              <a:gd name="T4" fmla="*/ 0 w 27"/>
              <a:gd name="T5" fmla="*/ 6 h 46"/>
              <a:gd name="T6" fmla="*/ 22 w 27"/>
              <a:gd name="T7" fmla="*/ 46 h 46"/>
              <a:gd name="T8" fmla="*/ 27 w 27"/>
              <a:gd name="T9" fmla="*/ 13 h 46"/>
              <a:gd name="T10" fmla="*/ 27 w 27"/>
              <a:gd name="T11" fmla="*/ 1 h 46"/>
              <a:gd name="T12" fmla="*/ 24 w 27"/>
              <a:gd name="T13" fmla="*/ 0 h 46"/>
              <a:gd name="T14" fmla="*/ 22 w 27"/>
              <a:gd name="T15" fmla="*/ 0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7" h="46">
                <a:moveTo>
                  <a:pt x="22" y="0"/>
                </a:moveTo>
                <a:cubicBezTo>
                  <a:pt x="15" y="0"/>
                  <a:pt x="9" y="2"/>
                  <a:pt x="3" y="5"/>
                </a:cubicBezTo>
                <a:cubicBezTo>
                  <a:pt x="2" y="5"/>
                  <a:pt x="1" y="6"/>
                  <a:pt x="0" y="6"/>
                </a:cubicBezTo>
                <a:cubicBezTo>
                  <a:pt x="22" y="46"/>
                  <a:pt x="22" y="46"/>
                  <a:pt x="22" y="46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"/>
                  <a:pt x="27" y="1"/>
                  <a:pt x="27" y="1"/>
                </a:cubicBezTo>
                <a:cubicBezTo>
                  <a:pt x="26" y="1"/>
                  <a:pt x="25" y="0"/>
                  <a:pt x="24" y="0"/>
                </a:cubicBezTo>
                <a:cubicBezTo>
                  <a:pt x="24" y="0"/>
                  <a:pt x="23" y="0"/>
                  <a:pt x="22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12" name="Freeform 303"/>
          <p:cNvSpPr>
            <a:spLocks/>
          </p:cNvSpPr>
          <p:nvPr/>
        </p:nvSpPr>
        <p:spPr bwMode="auto">
          <a:xfrm flipH="1">
            <a:off x="855745" y="309196"/>
            <a:ext cx="22562" cy="20826"/>
          </a:xfrm>
          <a:custGeom>
            <a:avLst/>
            <a:gdLst>
              <a:gd name="T0" fmla="*/ 0 w 41"/>
              <a:gd name="T1" fmla="*/ 0 h 41"/>
              <a:gd name="T2" fmla="*/ 22 w 41"/>
              <a:gd name="T3" fmla="*/ 41 h 41"/>
              <a:gd name="T4" fmla="*/ 25 w 41"/>
              <a:gd name="T5" fmla="*/ 39 h 41"/>
              <a:gd name="T6" fmla="*/ 40 w 41"/>
              <a:gd name="T7" fmla="*/ 23 h 41"/>
              <a:gd name="T8" fmla="*/ 41 w 41"/>
              <a:gd name="T9" fmla="*/ 22 h 41"/>
              <a:gd name="T10" fmla="*/ 0 w 41"/>
              <a:gd name="T11" fmla="*/ 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" h="41">
                <a:moveTo>
                  <a:pt x="0" y="0"/>
                </a:moveTo>
                <a:cubicBezTo>
                  <a:pt x="22" y="41"/>
                  <a:pt x="22" y="41"/>
                  <a:pt x="22" y="41"/>
                </a:cubicBezTo>
                <a:cubicBezTo>
                  <a:pt x="23" y="40"/>
                  <a:pt x="24" y="40"/>
                  <a:pt x="25" y="39"/>
                </a:cubicBezTo>
                <a:cubicBezTo>
                  <a:pt x="31" y="35"/>
                  <a:pt x="36" y="30"/>
                  <a:pt x="40" y="23"/>
                </a:cubicBezTo>
                <a:cubicBezTo>
                  <a:pt x="40" y="23"/>
                  <a:pt x="41" y="22"/>
                  <a:pt x="41" y="22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13" name="Freeform 304"/>
          <p:cNvSpPr>
            <a:spLocks/>
          </p:cNvSpPr>
          <p:nvPr/>
        </p:nvSpPr>
        <p:spPr bwMode="auto">
          <a:xfrm flipH="1">
            <a:off x="513566" y="475805"/>
            <a:ext cx="23815" cy="33553"/>
          </a:xfrm>
          <a:custGeom>
            <a:avLst/>
            <a:gdLst>
              <a:gd name="T0" fmla="*/ 5 w 44"/>
              <a:gd name="T1" fmla="*/ 0 h 68"/>
              <a:gd name="T2" fmla="*/ 4 w 44"/>
              <a:gd name="T3" fmla="*/ 3 h 68"/>
              <a:gd name="T4" fmla="*/ 0 w 44"/>
              <a:gd name="T5" fmla="*/ 22 h 68"/>
              <a:gd name="T6" fmla="*/ 35 w 44"/>
              <a:gd name="T7" fmla="*/ 67 h 68"/>
              <a:gd name="T8" fmla="*/ 38 w 44"/>
              <a:gd name="T9" fmla="*/ 68 h 68"/>
              <a:gd name="T10" fmla="*/ 44 w 44"/>
              <a:gd name="T11" fmla="*/ 21 h 68"/>
              <a:gd name="T12" fmla="*/ 5 w 44"/>
              <a:gd name="T13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4" h="68">
                <a:moveTo>
                  <a:pt x="5" y="0"/>
                </a:moveTo>
                <a:cubicBezTo>
                  <a:pt x="5" y="1"/>
                  <a:pt x="4" y="2"/>
                  <a:pt x="4" y="3"/>
                </a:cubicBezTo>
                <a:cubicBezTo>
                  <a:pt x="1" y="9"/>
                  <a:pt x="0" y="15"/>
                  <a:pt x="0" y="22"/>
                </a:cubicBezTo>
                <a:cubicBezTo>
                  <a:pt x="0" y="44"/>
                  <a:pt x="14" y="62"/>
                  <a:pt x="35" y="67"/>
                </a:cubicBezTo>
                <a:cubicBezTo>
                  <a:pt x="36" y="67"/>
                  <a:pt x="37" y="67"/>
                  <a:pt x="38" y="68"/>
                </a:cubicBezTo>
                <a:cubicBezTo>
                  <a:pt x="44" y="21"/>
                  <a:pt x="44" y="21"/>
                  <a:pt x="44" y="21"/>
                </a:cubicBezTo>
                <a:cubicBezTo>
                  <a:pt x="5" y="0"/>
                  <a:pt x="5" y="0"/>
                  <a:pt x="5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14" name="Freeform 305"/>
          <p:cNvSpPr>
            <a:spLocks/>
          </p:cNvSpPr>
          <p:nvPr/>
        </p:nvSpPr>
        <p:spPr bwMode="auto">
          <a:xfrm flipH="1">
            <a:off x="626373" y="430680"/>
            <a:ext cx="56404" cy="23140"/>
          </a:xfrm>
          <a:custGeom>
            <a:avLst/>
            <a:gdLst>
              <a:gd name="T0" fmla="*/ 42 w 45"/>
              <a:gd name="T1" fmla="*/ 0 h 20"/>
              <a:gd name="T2" fmla="*/ 0 w 45"/>
              <a:gd name="T3" fmla="*/ 18 h 20"/>
              <a:gd name="T4" fmla="*/ 2 w 45"/>
              <a:gd name="T5" fmla="*/ 20 h 20"/>
              <a:gd name="T6" fmla="*/ 45 w 45"/>
              <a:gd name="T7" fmla="*/ 2 h 20"/>
              <a:gd name="T8" fmla="*/ 42 w 45"/>
              <a:gd name="T9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20">
                <a:moveTo>
                  <a:pt x="42" y="0"/>
                </a:moveTo>
                <a:lnTo>
                  <a:pt x="0" y="18"/>
                </a:lnTo>
                <a:lnTo>
                  <a:pt x="2" y="20"/>
                </a:lnTo>
                <a:lnTo>
                  <a:pt x="45" y="2"/>
                </a:lnTo>
                <a:lnTo>
                  <a:pt x="42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15" name="Freeform 306"/>
          <p:cNvSpPr>
            <a:spLocks/>
          </p:cNvSpPr>
          <p:nvPr/>
        </p:nvSpPr>
        <p:spPr bwMode="auto">
          <a:xfrm flipH="1">
            <a:off x="626373" y="430680"/>
            <a:ext cx="56404" cy="23140"/>
          </a:xfrm>
          <a:custGeom>
            <a:avLst/>
            <a:gdLst>
              <a:gd name="T0" fmla="*/ 42 w 45"/>
              <a:gd name="T1" fmla="*/ 0 h 20"/>
              <a:gd name="T2" fmla="*/ 0 w 45"/>
              <a:gd name="T3" fmla="*/ 18 h 20"/>
              <a:gd name="T4" fmla="*/ 2 w 45"/>
              <a:gd name="T5" fmla="*/ 20 h 20"/>
              <a:gd name="T6" fmla="*/ 45 w 45"/>
              <a:gd name="T7" fmla="*/ 2 h 20"/>
              <a:gd name="T8" fmla="*/ 42 w 45"/>
              <a:gd name="T9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20">
                <a:moveTo>
                  <a:pt x="42" y="0"/>
                </a:moveTo>
                <a:lnTo>
                  <a:pt x="0" y="18"/>
                </a:lnTo>
                <a:lnTo>
                  <a:pt x="2" y="20"/>
                </a:lnTo>
                <a:lnTo>
                  <a:pt x="45" y="2"/>
                </a:lnTo>
                <a:lnTo>
                  <a:pt x="42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16" name="Freeform 307"/>
          <p:cNvSpPr>
            <a:spLocks/>
          </p:cNvSpPr>
          <p:nvPr/>
        </p:nvSpPr>
        <p:spPr bwMode="auto">
          <a:xfrm flipH="1">
            <a:off x="625121" y="430680"/>
            <a:ext cx="5013" cy="2314"/>
          </a:xfrm>
          <a:custGeom>
            <a:avLst/>
            <a:gdLst>
              <a:gd name="T0" fmla="*/ 1 w 4"/>
              <a:gd name="T1" fmla="*/ 0 h 2"/>
              <a:gd name="T2" fmla="*/ 0 w 4"/>
              <a:gd name="T3" fmla="*/ 0 h 2"/>
              <a:gd name="T4" fmla="*/ 3 w 4"/>
              <a:gd name="T5" fmla="*/ 2 h 2"/>
              <a:gd name="T6" fmla="*/ 4 w 4"/>
              <a:gd name="T7" fmla="*/ 1 h 2"/>
              <a:gd name="T8" fmla="*/ 1 w 4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2">
                <a:moveTo>
                  <a:pt x="1" y="0"/>
                </a:moveTo>
                <a:lnTo>
                  <a:pt x="0" y="0"/>
                </a:lnTo>
                <a:lnTo>
                  <a:pt x="3" y="2"/>
                </a:lnTo>
                <a:lnTo>
                  <a:pt x="4" y="1"/>
                </a:lnTo>
                <a:lnTo>
                  <a:pt x="1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17" name="Freeform 308"/>
          <p:cNvSpPr>
            <a:spLocks/>
          </p:cNvSpPr>
          <p:nvPr/>
        </p:nvSpPr>
        <p:spPr bwMode="auto">
          <a:xfrm flipH="1">
            <a:off x="625121" y="430680"/>
            <a:ext cx="5013" cy="2314"/>
          </a:xfrm>
          <a:custGeom>
            <a:avLst/>
            <a:gdLst>
              <a:gd name="T0" fmla="*/ 1 w 4"/>
              <a:gd name="T1" fmla="*/ 0 h 2"/>
              <a:gd name="T2" fmla="*/ 0 w 4"/>
              <a:gd name="T3" fmla="*/ 0 h 2"/>
              <a:gd name="T4" fmla="*/ 3 w 4"/>
              <a:gd name="T5" fmla="*/ 2 h 2"/>
              <a:gd name="T6" fmla="*/ 4 w 4"/>
              <a:gd name="T7" fmla="*/ 1 h 2"/>
              <a:gd name="T8" fmla="*/ 1 w 4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2">
                <a:moveTo>
                  <a:pt x="1" y="0"/>
                </a:moveTo>
                <a:lnTo>
                  <a:pt x="0" y="0"/>
                </a:lnTo>
                <a:lnTo>
                  <a:pt x="3" y="2"/>
                </a:lnTo>
                <a:lnTo>
                  <a:pt x="4" y="1"/>
                </a:lnTo>
                <a:lnTo>
                  <a:pt x="1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18" name="Freeform 309"/>
          <p:cNvSpPr>
            <a:spLocks/>
          </p:cNvSpPr>
          <p:nvPr/>
        </p:nvSpPr>
        <p:spPr bwMode="auto">
          <a:xfrm flipH="1">
            <a:off x="682777" y="452663"/>
            <a:ext cx="88993" cy="38182"/>
          </a:xfrm>
          <a:custGeom>
            <a:avLst/>
            <a:gdLst>
              <a:gd name="T0" fmla="*/ 69 w 71"/>
              <a:gd name="T1" fmla="*/ 0 h 33"/>
              <a:gd name="T2" fmla="*/ 0 w 71"/>
              <a:gd name="T3" fmla="*/ 30 h 33"/>
              <a:gd name="T4" fmla="*/ 2 w 71"/>
              <a:gd name="T5" fmla="*/ 33 h 33"/>
              <a:gd name="T6" fmla="*/ 71 w 71"/>
              <a:gd name="T7" fmla="*/ 3 h 33"/>
              <a:gd name="T8" fmla="*/ 69 w 71"/>
              <a:gd name="T9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" h="33">
                <a:moveTo>
                  <a:pt x="69" y="0"/>
                </a:moveTo>
                <a:lnTo>
                  <a:pt x="0" y="30"/>
                </a:lnTo>
                <a:lnTo>
                  <a:pt x="2" y="33"/>
                </a:lnTo>
                <a:lnTo>
                  <a:pt x="71" y="3"/>
                </a:lnTo>
                <a:lnTo>
                  <a:pt x="69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19" name="Freeform 310"/>
          <p:cNvSpPr>
            <a:spLocks/>
          </p:cNvSpPr>
          <p:nvPr/>
        </p:nvSpPr>
        <p:spPr bwMode="auto">
          <a:xfrm flipH="1">
            <a:off x="682777" y="452663"/>
            <a:ext cx="88993" cy="38182"/>
          </a:xfrm>
          <a:custGeom>
            <a:avLst/>
            <a:gdLst>
              <a:gd name="T0" fmla="*/ 69 w 71"/>
              <a:gd name="T1" fmla="*/ 0 h 33"/>
              <a:gd name="T2" fmla="*/ 0 w 71"/>
              <a:gd name="T3" fmla="*/ 30 h 33"/>
              <a:gd name="T4" fmla="*/ 2 w 71"/>
              <a:gd name="T5" fmla="*/ 33 h 33"/>
              <a:gd name="T6" fmla="*/ 71 w 71"/>
              <a:gd name="T7" fmla="*/ 3 h 33"/>
              <a:gd name="T8" fmla="*/ 69 w 71"/>
              <a:gd name="T9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" h="33">
                <a:moveTo>
                  <a:pt x="69" y="0"/>
                </a:moveTo>
                <a:lnTo>
                  <a:pt x="0" y="30"/>
                </a:lnTo>
                <a:lnTo>
                  <a:pt x="2" y="33"/>
                </a:lnTo>
                <a:lnTo>
                  <a:pt x="71" y="3"/>
                </a:lnTo>
                <a:lnTo>
                  <a:pt x="69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20" name="Freeform 311"/>
          <p:cNvSpPr>
            <a:spLocks/>
          </p:cNvSpPr>
          <p:nvPr/>
        </p:nvSpPr>
        <p:spPr bwMode="auto">
          <a:xfrm flipH="1">
            <a:off x="769263" y="487374"/>
            <a:ext cx="3760" cy="3472"/>
          </a:xfrm>
          <a:custGeom>
            <a:avLst/>
            <a:gdLst>
              <a:gd name="T0" fmla="*/ 1 w 3"/>
              <a:gd name="T1" fmla="*/ 0 h 3"/>
              <a:gd name="T2" fmla="*/ 0 w 3"/>
              <a:gd name="T3" fmla="*/ 1 h 3"/>
              <a:gd name="T4" fmla="*/ 1 w 3"/>
              <a:gd name="T5" fmla="*/ 3 h 3"/>
              <a:gd name="T6" fmla="*/ 3 w 3"/>
              <a:gd name="T7" fmla="*/ 3 h 3"/>
              <a:gd name="T8" fmla="*/ 1 w 3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3">
                <a:moveTo>
                  <a:pt x="1" y="0"/>
                </a:moveTo>
                <a:lnTo>
                  <a:pt x="0" y="1"/>
                </a:lnTo>
                <a:lnTo>
                  <a:pt x="1" y="3"/>
                </a:lnTo>
                <a:lnTo>
                  <a:pt x="3" y="3"/>
                </a:lnTo>
                <a:lnTo>
                  <a:pt x="1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21" name="Freeform 312"/>
          <p:cNvSpPr>
            <a:spLocks/>
          </p:cNvSpPr>
          <p:nvPr/>
        </p:nvSpPr>
        <p:spPr bwMode="auto">
          <a:xfrm flipH="1">
            <a:off x="769263" y="487374"/>
            <a:ext cx="3760" cy="3472"/>
          </a:xfrm>
          <a:custGeom>
            <a:avLst/>
            <a:gdLst>
              <a:gd name="T0" fmla="*/ 1 w 3"/>
              <a:gd name="T1" fmla="*/ 0 h 3"/>
              <a:gd name="T2" fmla="*/ 0 w 3"/>
              <a:gd name="T3" fmla="*/ 1 h 3"/>
              <a:gd name="T4" fmla="*/ 1 w 3"/>
              <a:gd name="T5" fmla="*/ 3 h 3"/>
              <a:gd name="T6" fmla="*/ 3 w 3"/>
              <a:gd name="T7" fmla="*/ 3 h 3"/>
              <a:gd name="T8" fmla="*/ 1 w 3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3">
                <a:moveTo>
                  <a:pt x="1" y="0"/>
                </a:moveTo>
                <a:lnTo>
                  <a:pt x="0" y="1"/>
                </a:lnTo>
                <a:lnTo>
                  <a:pt x="1" y="3"/>
                </a:lnTo>
                <a:lnTo>
                  <a:pt x="3" y="3"/>
                </a:lnTo>
                <a:lnTo>
                  <a:pt x="1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22" name="Freeform 313"/>
          <p:cNvSpPr>
            <a:spLocks/>
          </p:cNvSpPr>
          <p:nvPr/>
        </p:nvSpPr>
        <p:spPr bwMode="auto">
          <a:xfrm flipH="1">
            <a:off x="568712" y="340434"/>
            <a:ext cx="249431" cy="210574"/>
          </a:xfrm>
          <a:custGeom>
            <a:avLst/>
            <a:gdLst>
              <a:gd name="T0" fmla="*/ 0 w 459"/>
              <a:gd name="T1" fmla="*/ 0 h 419"/>
              <a:gd name="T2" fmla="*/ 244 w 459"/>
              <a:gd name="T3" fmla="*/ 225 h 419"/>
              <a:gd name="T4" fmla="*/ 249 w 459"/>
              <a:gd name="T5" fmla="*/ 230 h 419"/>
              <a:gd name="T6" fmla="*/ 453 w 459"/>
              <a:gd name="T7" fmla="*/ 419 h 419"/>
              <a:gd name="T8" fmla="*/ 459 w 459"/>
              <a:gd name="T9" fmla="*/ 416 h 419"/>
              <a:gd name="T10" fmla="*/ 255 w 459"/>
              <a:gd name="T11" fmla="*/ 227 h 419"/>
              <a:gd name="T12" fmla="*/ 250 w 459"/>
              <a:gd name="T13" fmla="*/ 223 h 419"/>
              <a:gd name="T14" fmla="*/ 20 w 459"/>
              <a:gd name="T15" fmla="*/ 11 h 419"/>
              <a:gd name="T16" fmla="*/ 0 w 459"/>
              <a:gd name="T17" fmla="*/ 0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9" h="419">
                <a:moveTo>
                  <a:pt x="0" y="0"/>
                </a:moveTo>
                <a:cubicBezTo>
                  <a:pt x="244" y="225"/>
                  <a:pt x="244" y="225"/>
                  <a:pt x="244" y="225"/>
                </a:cubicBezTo>
                <a:cubicBezTo>
                  <a:pt x="249" y="230"/>
                  <a:pt x="249" y="230"/>
                  <a:pt x="249" y="230"/>
                </a:cubicBezTo>
                <a:cubicBezTo>
                  <a:pt x="453" y="419"/>
                  <a:pt x="453" y="419"/>
                  <a:pt x="453" y="419"/>
                </a:cubicBezTo>
                <a:cubicBezTo>
                  <a:pt x="455" y="418"/>
                  <a:pt x="457" y="417"/>
                  <a:pt x="459" y="416"/>
                </a:cubicBezTo>
                <a:cubicBezTo>
                  <a:pt x="255" y="227"/>
                  <a:pt x="255" y="227"/>
                  <a:pt x="255" y="227"/>
                </a:cubicBezTo>
                <a:cubicBezTo>
                  <a:pt x="250" y="223"/>
                  <a:pt x="250" y="223"/>
                  <a:pt x="250" y="223"/>
                </a:cubicBezTo>
                <a:cubicBezTo>
                  <a:pt x="20" y="11"/>
                  <a:pt x="20" y="11"/>
                  <a:pt x="20" y="11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23" name="Freeform 314"/>
          <p:cNvSpPr>
            <a:spLocks/>
          </p:cNvSpPr>
          <p:nvPr/>
        </p:nvSpPr>
        <p:spPr bwMode="auto">
          <a:xfrm flipH="1">
            <a:off x="808118" y="336965"/>
            <a:ext cx="13788" cy="8099"/>
          </a:xfrm>
          <a:custGeom>
            <a:avLst/>
            <a:gdLst>
              <a:gd name="T0" fmla="*/ 0 w 11"/>
              <a:gd name="T1" fmla="*/ 0 h 7"/>
              <a:gd name="T2" fmla="*/ 3 w 11"/>
              <a:gd name="T3" fmla="*/ 3 h 7"/>
              <a:gd name="T4" fmla="*/ 11 w 11"/>
              <a:gd name="T5" fmla="*/ 7 h 7"/>
              <a:gd name="T6" fmla="*/ 9 w 11"/>
              <a:gd name="T7" fmla="*/ 5 h 7"/>
              <a:gd name="T8" fmla="*/ 0 w 11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7">
                <a:moveTo>
                  <a:pt x="0" y="0"/>
                </a:moveTo>
                <a:lnTo>
                  <a:pt x="3" y="3"/>
                </a:lnTo>
                <a:lnTo>
                  <a:pt x="11" y="7"/>
                </a:lnTo>
                <a:lnTo>
                  <a:pt x="9" y="5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24" name="Freeform 315"/>
          <p:cNvSpPr>
            <a:spLocks/>
          </p:cNvSpPr>
          <p:nvPr/>
        </p:nvSpPr>
        <p:spPr bwMode="auto">
          <a:xfrm flipH="1">
            <a:off x="808118" y="336965"/>
            <a:ext cx="13788" cy="8099"/>
          </a:xfrm>
          <a:custGeom>
            <a:avLst/>
            <a:gdLst>
              <a:gd name="T0" fmla="*/ 0 w 11"/>
              <a:gd name="T1" fmla="*/ 0 h 7"/>
              <a:gd name="T2" fmla="*/ 3 w 11"/>
              <a:gd name="T3" fmla="*/ 3 h 7"/>
              <a:gd name="T4" fmla="*/ 11 w 11"/>
              <a:gd name="T5" fmla="*/ 7 h 7"/>
              <a:gd name="T6" fmla="*/ 9 w 11"/>
              <a:gd name="T7" fmla="*/ 5 h 7"/>
              <a:gd name="T8" fmla="*/ 0 w 11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7">
                <a:moveTo>
                  <a:pt x="0" y="0"/>
                </a:moveTo>
                <a:lnTo>
                  <a:pt x="3" y="3"/>
                </a:lnTo>
                <a:lnTo>
                  <a:pt x="11" y="7"/>
                </a:lnTo>
                <a:lnTo>
                  <a:pt x="9" y="5"/>
                </a:lnTo>
                <a:lnTo>
                  <a:pt x="0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25" name="Freeform 316"/>
          <p:cNvSpPr>
            <a:spLocks/>
          </p:cNvSpPr>
          <p:nvPr/>
        </p:nvSpPr>
        <p:spPr bwMode="auto">
          <a:xfrm flipH="1">
            <a:off x="558688" y="571835"/>
            <a:ext cx="3760" cy="233716"/>
          </a:xfrm>
          <a:custGeom>
            <a:avLst/>
            <a:gdLst>
              <a:gd name="T0" fmla="*/ 6 w 6"/>
              <a:gd name="T1" fmla="*/ 0 h 463"/>
              <a:gd name="T2" fmla="*/ 0 w 6"/>
              <a:gd name="T3" fmla="*/ 2 h 463"/>
              <a:gd name="T4" fmla="*/ 0 w 6"/>
              <a:gd name="T5" fmla="*/ 463 h 463"/>
              <a:gd name="T6" fmla="*/ 6 w 6"/>
              <a:gd name="T7" fmla="*/ 420 h 463"/>
              <a:gd name="T8" fmla="*/ 6 w 6"/>
              <a:gd name="T9" fmla="*/ 0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463">
                <a:moveTo>
                  <a:pt x="6" y="0"/>
                </a:moveTo>
                <a:cubicBezTo>
                  <a:pt x="4" y="1"/>
                  <a:pt x="2" y="2"/>
                  <a:pt x="0" y="2"/>
                </a:cubicBezTo>
                <a:cubicBezTo>
                  <a:pt x="0" y="463"/>
                  <a:pt x="0" y="463"/>
                  <a:pt x="0" y="463"/>
                </a:cubicBezTo>
                <a:cubicBezTo>
                  <a:pt x="6" y="420"/>
                  <a:pt x="6" y="420"/>
                  <a:pt x="6" y="420"/>
                </a:cubicBezTo>
                <a:cubicBezTo>
                  <a:pt x="6" y="0"/>
                  <a:pt x="6" y="0"/>
                  <a:pt x="6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26" name="Freeform 317"/>
          <p:cNvSpPr>
            <a:spLocks/>
          </p:cNvSpPr>
          <p:nvPr/>
        </p:nvSpPr>
        <p:spPr bwMode="auto">
          <a:xfrm flipH="1">
            <a:off x="558688" y="783566"/>
            <a:ext cx="3760" cy="32396"/>
          </a:xfrm>
          <a:custGeom>
            <a:avLst/>
            <a:gdLst>
              <a:gd name="T0" fmla="*/ 6 w 6"/>
              <a:gd name="T1" fmla="*/ 0 h 65"/>
              <a:gd name="T2" fmla="*/ 0 w 6"/>
              <a:gd name="T3" fmla="*/ 43 h 65"/>
              <a:gd name="T4" fmla="*/ 0 w 6"/>
              <a:gd name="T5" fmla="*/ 65 h 65"/>
              <a:gd name="T6" fmla="*/ 2 w 6"/>
              <a:gd name="T7" fmla="*/ 65 h 65"/>
              <a:gd name="T8" fmla="*/ 6 w 6"/>
              <a:gd name="T9" fmla="*/ 32 h 65"/>
              <a:gd name="T10" fmla="*/ 6 w 6"/>
              <a:gd name="T11" fmla="*/ 0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65">
                <a:moveTo>
                  <a:pt x="6" y="0"/>
                </a:moveTo>
                <a:cubicBezTo>
                  <a:pt x="0" y="43"/>
                  <a:pt x="0" y="43"/>
                  <a:pt x="0" y="43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5"/>
                  <a:pt x="1" y="65"/>
                  <a:pt x="2" y="65"/>
                </a:cubicBezTo>
                <a:cubicBezTo>
                  <a:pt x="6" y="32"/>
                  <a:pt x="6" y="32"/>
                  <a:pt x="6" y="32"/>
                </a:cubicBezTo>
                <a:cubicBezTo>
                  <a:pt x="6" y="0"/>
                  <a:pt x="6" y="0"/>
                  <a:pt x="6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27" name="Freeform 318"/>
          <p:cNvSpPr>
            <a:spLocks/>
          </p:cNvSpPr>
          <p:nvPr/>
        </p:nvSpPr>
        <p:spPr bwMode="auto">
          <a:xfrm flipH="1">
            <a:off x="561192" y="815965"/>
            <a:ext cx="1253" cy="5785"/>
          </a:xfrm>
          <a:custGeom>
            <a:avLst/>
            <a:gdLst>
              <a:gd name="T0" fmla="*/ 0 w 2"/>
              <a:gd name="T1" fmla="*/ 0 h 12"/>
              <a:gd name="T2" fmla="*/ 0 w 2"/>
              <a:gd name="T3" fmla="*/ 12 h 12"/>
              <a:gd name="T4" fmla="*/ 2 w 2"/>
              <a:gd name="T5" fmla="*/ 0 h 12"/>
              <a:gd name="T6" fmla="*/ 0 w 2"/>
              <a:gd name="T7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12">
                <a:moveTo>
                  <a:pt x="0" y="0"/>
                </a:moveTo>
                <a:cubicBezTo>
                  <a:pt x="0" y="12"/>
                  <a:pt x="0" y="12"/>
                  <a:pt x="0" y="12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0"/>
                  <a:pt x="0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28" name="Freeform 319"/>
          <p:cNvSpPr>
            <a:spLocks/>
          </p:cNvSpPr>
          <p:nvPr/>
        </p:nvSpPr>
        <p:spPr bwMode="auto">
          <a:xfrm flipH="1">
            <a:off x="551169" y="548695"/>
            <a:ext cx="26322" cy="25454"/>
          </a:xfrm>
          <a:custGeom>
            <a:avLst/>
            <a:gdLst>
              <a:gd name="T0" fmla="*/ 24 w 49"/>
              <a:gd name="T1" fmla="*/ 0 h 50"/>
              <a:gd name="T2" fmla="*/ 17 w 49"/>
              <a:gd name="T3" fmla="*/ 1 h 50"/>
              <a:gd name="T4" fmla="*/ 11 w 49"/>
              <a:gd name="T5" fmla="*/ 4 h 50"/>
              <a:gd name="T6" fmla="*/ 0 w 49"/>
              <a:gd name="T7" fmla="*/ 25 h 50"/>
              <a:gd name="T8" fmla="*/ 24 w 49"/>
              <a:gd name="T9" fmla="*/ 50 h 50"/>
              <a:gd name="T10" fmla="*/ 29 w 49"/>
              <a:gd name="T11" fmla="*/ 49 h 50"/>
              <a:gd name="T12" fmla="*/ 35 w 49"/>
              <a:gd name="T13" fmla="*/ 47 h 50"/>
              <a:gd name="T14" fmla="*/ 49 w 49"/>
              <a:gd name="T15" fmla="*/ 25 h 50"/>
              <a:gd name="T16" fmla="*/ 24 w 49"/>
              <a:gd name="T1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9" h="50">
                <a:moveTo>
                  <a:pt x="24" y="0"/>
                </a:moveTo>
                <a:cubicBezTo>
                  <a:pt x="22" y="0"/>
                  <a:pt x="19" y="0"/>
                  <a:pt x="17" y="1"/>
                </a:cubicBezTo>
                <a:cubicBezTo>
                  <a:pt x="15" y="2"/>
                  <a:pt x="13" y="3"/>
                  <a:pt x="11" y="4"/>
                </a:cubicBezTo>
                <a:cubicBezTo>
                  <a:pt x="4" y="8"/>
                  <a:pt x="0" y="16"/>
                  <a:pt x="0" y="25"/>
                </a:cubicBezTo>
                <a:cubicBezTo>
                  <a:pt x="0" y="38"/>
                  <a:pt x="11" y="50"/>
                  <a:pt x="24" y="50"/>
                </a:cubicBezTo>
                <a:cubicBezTo>
                  <a:pt x="26" y="50"/>
                  <a:pt x="27" y="49"/>
                  <a:pt x="29" y="49"/>
                </a:cubicBezTo>
                <a:cubicBezTo>
                  <a:pt x="31" y="49"/>
                  <a:pt x="33" y="48"/>
                  <a:pt x="35" y="47"/>
                </a:cubicBezTo>
                <a:cubicBezTo>
                  <a:pt x="43" y="43"/>
                  <a:pt x="49" y="35"/>
                  <a:pt x="49" y="25"/>
                </a:cubicBezTo>
                <a:cubicBezTo>
                  <a:pt x="49" y="11"/>
                  <a:pt x="38" y="0"/>
                  <a:pt x="24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47" name="Freeform 339"/>
          <p:cNvSpPr>
            <a:spLocks/>
          </p:cNvSpPr>
          <p:nvPr/>
        </p:nvSpPr>
        <p:spPr bwMode="auto">
          <a:xfrm flipH="1">
            <a:off x="1755701" y="432995"/>
            <a:ext cx="546490" cy="966096"/>
          </a:xfrm>
          <a:custGeom>
            <a:avLst/>
            <a:gdLst>
              <a:gd name="T0" fmla="*/ 992 w 1004"/>
              <a:gd name="T1" fmla="*/ 0 h 1921"/>
              <a:gd name="T2" fmla="*/ 0 w 1004"/>
              <a:gd name="T3" fmla="*/ 1717 h 1921"/>
              <a:gd name="T4" fmla="*/ 20 w 1004"/>
              <a:gd name="T5" fmla="*/ 1755 h 1921"/>
              <a:gd name="T6" fmla="*/ 19 w 1004"/>
              <a:gd name="T7" fmla="*/ 1765 h 1921"/>
              <a:gd name="T8" fmla="*/ 731 w 1004"/>
              <a:gd name="T9" fmla="*/ 1921 h 1921"/>
              <a:gd name="T10" fmla="*/ 774 w 1004"/>
              <a:gd name="T11" fmla="*/ 1889 h 1921"/>
              <a:gd name="T12" fmla="*/ 775 w 1004"/>
              <a:gd name="T13" fmla="*/ 1889 h 1921"/>
              <a:gd name="T14" fmla="*/ 1004 w 1004"/>
              <a:gd name="T15" fmla="*/ 4 h 1921"/>
              <a:gd name="T16" fmla="*/ 992 w 1004"/>
              <a:gd name="T17" fmla="*/ 0 h 19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04" h="1921">
                <a:moveTo>
                  <a:pt x="992" y="0"/>
                </a:moveTo>
                <a:cubicBezTo>
                  <a:pt x="0" y="1717"/>
                  <a:pt x="0" y="1717"/>
                  <a:pt x="0" y="1717"/>
                </a:cubicBezTo>
                <a:cubicBezTo>
                  <a:pt x="12" y="1725"/>
                  <a:pt x="20" y="1739"/>
                  <a:pt x="20" y="1755"/>
                </a:cubicBezTo>
                <a:cubicBezTo>
                  <a:pt x="20" y="1759"/>
                  <a:pt x="20" y="1762"/>
                  <a:pt x="19" y="1765"/>
                </a:cubicBezTo>
                <a:cubicBezTo>
                  <a:pt x="731" y="1921"/>
                  <a:pt x="731" y="1921"/>
                  <a:pt x="731" y="1921"/>
                </a:cubicBezTo>
                <a:cubicBezTo>
                  <a:pt x="737" y="1903"/>
                  <a:pt x="754" y="1889"/>
                  <a:pt x="774" y="1889"/>
                </a:cubicBezTo>
                <a:cubicBezTo>
                  <a:pt x="775" y="1889"/>
                  <a:pt x="775" y="1889"/>
                  <a:pt x="775" y="1889"/>
                </a:cubicBezTo>
                <a:cubicBezTo>
                  <a:pt x="1004" y="4"/>
                  <a:pt x="1004" y="4"/>
                  <a:pt x="1004" y="4"/>
                </a:cubicBezTo>
                <a:cubicBezTo>
                  <a:pt x="1000" y="3"/>
                  <a:pt x="996" y="2"/>
                  <a:pt x="992" y="0"/>
                </a:cubicBezTo>
              </a:path>
            </a:pathLst>
          </a:custGeom>
          <a:solidFill>
            <a:schemeClr val="bg2">
              <a:lumMod val="60000"/>
              <a:lumOff val="4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48" name="Freeform 340"/>
          <p:cNvSpPr>
            <a:spLocks noEditPoints="1"/>
          </p:cNvSpPr>
          <p:nvPr/>
        </p:nvSpPr>
        <p:spPr bwMode="auto">
          <a:xfrm flipH="1">
            <a:off x="1751940" y="432997"/>
            <a:ext cx="551503" cy="967253"/>
          </a:xfrm>
          <a:custGeom>
            <a:avLst/>
            <a:gdLst>
              <a:gd name="T0" fmla="*/ 22 w 1012"/>
              <a:gd name="T1" fmla="*/ 1766 h 1926"/>
              <a:gd name="T2" fmla="*/ 22 w 1012"/>
              <a:gd name="T3" fmla="*/ 1769 h 1926"/>
              <a:gd name="T4" fmla="*/ 733 w 1012"/>
              <a:gd name="T5" fmla="*/ 1926 h 1926"/>
              <a:gd name="T6" fmla="*/ 734 w 1012"/>
              <a:gd name="T7" fmla="*/ 1922 h 1926"/>
              <a:gd name="T8" fmla="*/ 22 w 1012"/>
              <a:gd name="T9" fmla="*/ 1766 h 1926"/>
              <a:gd name="T10" fmla="*/ 1007 w 1012"/>
              <a:gd name="T11" fmla="*/ 5 h 1926"/>
              <a:gd name="T12" fmla="*/ 778 w 1012"/>
              <a:gd name="T13" fmla="*/ 1890 h 1926"/>
              <a:gd name="T14" fmla="*/ 783 w 1012"/>
              <a:gd name="T15" fmla="*/ 1891 h 1926"/>
              <a:gd name="T16" fmla="*/ 1012 w 1012"/>
              <a:gd name="T17" fmla="*/ 6 h 1926"/>
              <a:gd name="T18" fmla="*/ 1007 w 1012"/>
              <a:gd name="T19" fmla="*/ 5 h 1926"/>
              <a:gd name="T20" fmla="*/ 994 w 1012"/>
              <a:gd name="T21" fmla="*/ 0 h 1926"/>
              <a:gd name="T22" fmla="*/ 0 w 1012"/>
              <a:gd name="T23" fmla="*/ 1717 h 1926"/>
              <a:gd name="T24" fmla="*/ 3 w 1012"/>
              <a:gd name="T25" fmla="*/ 1718 h 1926"/>
              <a:gd name="T26" fmla="*/ 995 w 1012"/>
              <a:gd name="T27" fmla="*/ 1 h 1926"/>
              <a:gd name="T28" fmla="*/ 994 w 1012"/>
              <a:gd name="T29" fmla="*/ 0 h 19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12" h="1926">
                <a:moveTo>
                  <a:pt x="22" y="1766"/>
                </a:moveTo>
                <a:cubicBezTo>
                  <a:pt x="22" y="1767"/>
                  <a:pt x="22" y="1768"/>
                  <a:pt x="22" y="1769"/>
                </a:cubicBezTo>
                <a:cubicBezTo>
                  <a:pt x="733" y="1926"/>
                  <a:pt x="733" y="1926"/>
                  <a:pt x="733" y="1926"/>
                </a:cubicBezTo>
                <a:cubicBezTo>
                  <a:pt x="733" y="1925"/>
                  <a:pt x="733" y="1924"/>
                  <a:pt x="734" y="1922"/>
                </a:cubicBezTo>
                <a:cubicBezTo>
                  <a:pt x="22" y="1766"/>
                  <a:pt x="22" y="1766"/>
                  <a:pt x="22" y="1766"/>
                </a:cubicBezTo>
                <a:moveTo>
                  <a:pt x="1007" y="5"/>
                </a:moveTo>
                <a:cubicBezTo>
                  <a:pt x="778" y="1890"/>
                  <a:pt x="778" y="1890"/>
                  <a:pt x="778" y="1890"/>
                </a:cubicBezTo>
                <a:cubicBezTo>
                  <a:pt x="780" y="1890"/>
                  <a:pt x="781" y="1891"/>
                  <a:pt x="783" y="1891"/>
                </a:cubicBezTo>
                <a:cubicBezTo>
                  <a:pt x="1012" y="6"/>
                  <a:pt x="1012" y="6"/>
                  <a:pt x="1012" y="6"/>
                </a:cubicBezTo>
                <a:cubicBezTo>
                  <a:pt x="1010" y="6"/>
                  <a:pt x="1009" y="5"/>
                  <a:pt x="1007" y="5"/>
                </a:cubicBezTo>
                <a:moveTo>
                  <a:pt x="994" y="0"/>
                </a:moveTo>
                <a:cubicBezTo>
                  <a:pt x="0" y="1717"/>
                  <a:pt x="0" y="1717"/>
                  <a:pt x="0" y="1717"/>
                </a:cubicBezTo>
                <a:cubicBezTo>
                  <a:pt x="1" y="1717"/>
                  <a:pt x="2" y="1718"/>
                  <a:pt x="3" y="1718"/>
                </a:cubicBezTo>
                <a:cubicBezTo>
                  <a:pt x="995" y="1"/>
                  <a:pt x="995" y="1"/>
                  <a:pt x="995" y="1"/>
                </a:cubicBezTo>
                <a:cubicBezTo>
                  <a:pt x="995" y="0"/>
                  <a:pt x="995" y="0"/>
                  <a:pt x="994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49" name="Freeform 341"/>
          <p:cNvSpPr>
            <a:spLocks/>
          </p:cNvSpPr>
          <p:nvPr/>
        </p:nvSpPr>
        <p:spPr bwMode="auto">
          <a:xfrm flipH="1">
            <a:off x="1877281" y="1382892"/>
            <a:ext cx="27575" cy="23140"/>
          </a:xfrm>
          <a:custGeom>
            <a:avLst/>
            <a:gdLst>
              <a:gd name="T0" fmla="*/ 44 w 50"/>
              <a:gd name="T1" fmla="*/ 0 h 46"/>
              <a:gd name="T2" fmla="*/ 1 w 50"/>
              <a:gd name="T3" fmla="*/ 32 h 46"/>
              <a:gd name="T4" fmla="*/ 0 w 50"/>
              <a:gd name="T5" fmla="*/ 36 h 46"/>
              <a:gd name="T6" fmla="*/ 44 w 50"/>
              <a:gd name="T7" fmla="*/ 46 h 46"/>
              <a:gd name="T8" fmla="*/ 50 w 50"/>
              <a:gd name="T9" fmla="*/ 1 h 46"/>
              <a:gd name="T10" fmla="*/ 45 w 50"/>
              <a:gd name="T11" fmla="*/ 0 h 46"/>
              <a:gd name="T12" fmla="*/ 44 w 50"/>
              <a:gd name="T13" fmla="*/ 0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46">
                <a:moveTo>
                  <a:pt x="44" y="0"/>
                </a:moveTo>
                <a:cubicBezTo>
                  <a:pt x="24" y="0"/>
                  <a:pt x="7" y="14"/>
                  <a:pt x="1" y="32"/>
                </a:cubicBezTo>
                <a:cubicBezTo>
                  <a:pt x="0" y="34"/>
                  <a:pt x="0" y="35"/>
                  <a:pt x="0" y="36"/>
                </a:cubicBezTo>
                <a:cubicBezTo>
                  <a:pt x="44" y="46"/>
                  <a:pt x="44" y="46"/>
                  <a:pt x="44" y="46"/>
                </a:cubicBezTo>
                <a:cubicBezTo>
                  <a:pt x="50" y="1"/>
                  <a:pt x="50" y="1"/>
                  <a:pt x="50" y="1"/>
                </a:cubicBezTo>
                <a:cubicBezTo>
                  <a:pt x="48" y="1"/>
                  <a:pt x="47" y="0"/>
                  <a:pt x="45" y="0"/>
                </a:cubicBezTo>
                <a:cubicBezTo>
                  <a:pt x="45" y="0"/>
                  <a:pt x="45" y="0"/>
                  <a:pt x="44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50" name="Freeform 342"/>
          <p:cNvSpPr>
            <a:spLocks/>
          </p:cNvSpPr>
          <p:nvPr/>
        </p:nvSpPr>
        <p:spPr bwMode="auto">
          <a:xfrm flipH="1">
            <a:off x="1749433" y="412169"/>
            <a:ext cx="12534" cy="23140"/>
          </a:xfrm>
          <a:custGeom>
            <a:avLst/>
            <a:gdLst>
              <a:gd name="T0" fmla="*/ 23 w 23"/>
              <a:gd name="T1" fmla="*/ 0 h 46"/>
              <a:gd name="T2" fmla="*/ 0 w 23"/>
              <a:gd name="T3" fmla="*/ 40 h 46"/>
              <a:gd name="T4" fmla="*/ 1 w 23"/>
              <a:gd name="T5" fmla="*/ 41 h 46"/>
              <a:gd name="T6" fmla="*/ 13 w 23"/>
              <a:gd name="T7" fmla="*/ 45 h 46"/>
              <a:gd name="T8" fmla="*/ 18 w 23"/>
              <a:gd name="T9" fmla="*/ 46 h 46"/>
              <a:gd name="T10" fmla="*/ 23 w 23"/>
              <a:gd name="T11" fmla="*/ 0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3" h="46">
                <a:moveTo>
                  <a:pt x="23" y="0"/>
                </a:moveTo>
                <a:cubicBezTo>
                  <a:pt x="0" y="40"/>
                  <a:pt x="0" y="40"/>
                  <a:pt x="0" y="40"/>
                </a:cubicBezTo>
                <a:cubicBezTo>
                  <a:pt x="1" y="40"/>
                  <a:pt x="1" y="40"/>
                  <a:pt x="1" y="41"/>
                </a:cubicBezTo>
                <a:cubicBezTo>
                  <a:pt x="5" y="43"/>
                  <a:pt x="9" y="44"/>
                  <a:pt x="13" y="45"/>
                </a:cubicBezTo>
                <a:cubicBezTo>
                  <a:pt x="15" y="45"/>
                  <a:pt x="16" y="46"/>
                  <a:pt x="18" y="46"/>
                </a:cubicBezTo>
                <a:cubicBezTo>
                  <a:pt x="23" y="0"/>
                  <a:pt x="23" y="0"/>
                  <a:pt x="23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51" name="Freeform 343"/>
          <p:cNvSpPr>
            <a:spLocks/>
          </p:cNvSpPr>
          <p:nvPr/>
        </p:nvSpPr>
        <p:spPr bwMode="auto">
          <a:xfrm flipH="1">
            <a:off x="2290911" y="1296117"/>
            <a:ext cx="26322" cy="25454"/>
          </a:xfrm>
          <a:custGeom>
            <a:avLst/>
            <a:gdLst>
              <a:gd name="T0" fmla="*/ 24 w 47"/>
              <a:gd name="T1" fmla="*/ 0 h 52"/>
              <a:gd name="T2" fmla="*/ 0 w 47"/>
              <a:gd name="T3" fmla="*/ 42 h 52"/>
              <a:gd name="T4" fmla="*/ 46 w 47"/>
              <a:gd name="T5" fmla="*/ 52 h 52"/>
              <a:gd name="T6" fmla="*/ 46 w 47"/>
              <a:gd name="T7" fmla="*/ 49 h 52"/>
              <a:gd name="T8" fmla="*/ 47 w 47"/>
              <a:gd name="T9" fmla="*/ 39 h 52"/>
              <a:gd name="T10" fmla="*/ 27 w 47"/>
              <a:gd name="T11" fmla="*/ 1 h 52"/>
              <a:gd name="T12" fmla="*/ 24 w 47"/>
              <a:gd name="T13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" h="52">
                <a:moveTo>
                  <a:pt x="24" y="0"/>
                </a:moveTo>
                <a:cubicBezTo>
                  <a:pt x="0" y="42"/>
                  <a:pt x="0" y="42"/>
                  <a:pt x="0" y="42"/>
                </a:cubicBezTo>
                <a:cubicBezTo>
                  <a:pt x="46" y="52"/>
                  <a:pt x="46" y="52"/>
                  <a:pt x="46" y="52"/>
                </a:cubicBezTo>
                <a:cubicBezTo>
                  <a:pt x="46" y="51"/>
                  <a:pt x="46" y="50"/>
                  <a:pt x="46" y="49"/>
                </a:cubicBezTo>
                <a:cubicBezTo>
                  <a:pt x="47" y="46"/>
                  <a:pt x="47" y="43"/>
                  <a:pt x="47" y="39"/>
                </a:cubicBezTo>
                <a:cubicBezTo>
                  <a:pt x="47" y="23"/>
                  <a:pt x="39" y="9"/>
                  <a:pt x="27" y="1"/>
                </a:cubicBezTo>
                <a:cubicBezTo>
                  <a:pt x="26" y="1"/>
                  <a:pt x="25" y="0"/>
                  <a:pt x="24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54" name="Freeform 346"/>
          <p:cNvSpPr>
            <a:spLocks/>
          </p:cNvSpPr>
          <p:nvPr/>
        </p:nvSpPr>
        <p:spPr bwMode="auto">
          <a:xfrm flipH="1">
            <a:off x="71107" y="352005"/>
            <a:ext cx="22562" cy="15041"/>
          </a:xfrm>
          <a:custGeom>
            <a:avLst/>
            <a:gdLst>
              <a:gd name="T0" fmla="*/ 0 w 42"/>
              <a:gd name="T1" fmla="*/ 0 h 30"/>
              <a:gd name="T2" fmla="*/ 36 w 42"/>
              <a:gd name="T3" fmla="*/ 30 h 30"/>
              <a:gd name="T4" fmla="*/ 38 w 42"/>
              <a:gd name="T5" fmla="*/ 27 h 30"/>
              <a:gd name="T6" fmla="*/ 41 w 42"/>
              <a:gd name="T7" fmla="*/ 22 h 30"/>
              <a:gd name="T8" fmla="*/ 42 w 42"/>
              <a:gd name="T9" fmla="*/ 20 h 30"/>
              <a:gd name="T10" fmla="*/ 0 w 42"/>
              <a:gd name="T1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" h="30">
                <a:moveTo>
                  <a:pt x="0" y="0"/>
                </a:moveTo>
                <a:cubicBezTo>
                  <a:pt x="36" y="30"/>
                  <a:pt x="36" y="30"/>
                  <a:pt x="36" y="30"/>
                </a:cubicBezTo>
                <a:cubicBezTo>
                  <a:pt x="36" y="29"/>
                  <a:pt x="37" y="28"/>
                  <a:pt x="38" y="27"/>
                </a:cubicBezTo>
                <a:cubicBezTo>
                  <a:pt x="39" y="25"/>
                  <a:pt x="40" y="24"/>
                  <a:pt x="41" y="22"/>
                </a:cubicBezTo>
                <a:cubicBezTo>
                  <a:pt x="41" y="22"/>
                  <a:pt x="41" y="21"/>
                  <a:pt x="42" y="2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57" name="Freeform 349"/>
          <p:cNvSpPr>
            <a:spLocks/>
          </p:cNvSpPr>
          <p:nvPr/>
        </p:nvSpPr>
        <p:spPr bwMode="auto">
          <a:xfrm flipH="1">
            <a:off x="32254" y="372830"/>
            <a:ext cx="18801" cy="24298"/>
          </a:xfrm>
          <a:custGeom>
            <a:avLst/>
            <a:gdLst>
              <a:gd name="T0" fmla="*/ 0 w 15"/>
              <a:gd name="T1" fmla="*/ 0 h 21"/>
              <a:gd name="T2" fmla="*/ 9 w 15"/>
              <a:gd name="T3" fmla="*/ 16 h 21"/>
              <a:gd name="T4" fmla="*/ 15 w 15"/>
              <a:gd name="T5" fmla="*/ 21 h 21"/>
              <a:gd name="T6" fmla="*/ 5 w 15"/>
              <a:gd name="T7" fmla="*/ 2 h 21"/>
              <a:gd name="T8" fmla="*/ 0 w 15"/>
              <a:gd name="T9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21">
                <a:moveTo>
                  <a:pt x="0" y="0"/>
                </a:moveTo>
                <a:lnTo>
                  <a:pt x="9" y="16"/>
                </a:lnTo>
                <a:lnTo>
                  <a:pt x="15" y="21"/>
                </a:lnTo>
                <a:lnTo>
                  <a:pt x="5" y="2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58" name="Freeform 350"/>
          <p:cNvSpPr>
            <a:spLocks/>
          </p:cNvSpPr>
          <p:nvPr/>
        </p:nvSpPr>
        <p:spPr bwMode="auto">
          <a:xfrm flipH="1">
            <a:off x="32254" y="372830"/>
            <a:ext cx="18801" cy="24298"/>
          </a:xfrm>
          <a:custGeom>
            <a:avLst/>
            <a:gdLst>
              <a:gd name="T0" fmla="*/ 0 w 15"/>
              <a:gd name="T1" fmla="*/ 0 h 21"/>
              <a:gd name="T2" fmla="*/ 9 w 15"/>
              <a:gd name="T3" fmla="*/ 16 h 21"/>
              <a:gd name="T4" fmla="*/ 15 w 15"/>
              <a:gd name="T5" fmla="*/ 21 h 21"/>
              <a:gd name="T6" fmla="*/ 5 w 15"/>
              <a:gd name="T7" fmla="*/ 2 h 21"/>
              <a:gd name="T8" fmla="*/ 0 w 15"/>
              <a:gd name="T9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21">
                <a:moveTo>
                  <a:pt x="0" y="0"/>
                </a:moveTo>
                <a:lnTo>
                  <a:pt x="9" y="16"/>
                </a:lnTo>
                <a:lnTo>
                  <a:pt x="15" y="21"/>
                </a:lnTo>
                <a:lnTo>
                  <a:pt x="5" y="2"/>
                </a:lnTo>
                <a:lnTo>
                  <a:pt x="0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59" name="Freeform 351"/>
          <p:cNvSpPr>
            <a:spLocks noEditPoints="1"/>
          </p:cNvSpPr>
          <p:nvPr/>
        </p:nvSpPr>
        <p:spPr bwMode="auto">
          <a:xfrm flipH="1">
            <a:off x="30997" y="371675"/>
            <a:ext cx="20055" cy="30082"/>
          </a:xfrm>
          <a:custGeom>
            <a:avLst/>
            <a:gdLst>
              <a:gd name="T0" fmla="*/ 9 w 16"/>
              <a:gd name="T1" fmla="*/ 17 h 26"/>
              <a:gd name="T2" fmla="*/ 11 w 16"/>
              <a:gd name="T3" fmla="*/ 21 h 26"/>
              <a:gd name="T4" fmla="*/ 16 w 16"/>
              <a:gd name="T5" fmla="*/ 26 h 26"/>
              <a:gd name="T6" fmla="*/ 15 w 16"/>
              <a:gd name="T7" fmla="*/ 22 h 26"/>
              <a:gd name="T8" fmla="*/ 9 w 16"/>
              <a:gd name="T9" fmla="*/ 17 h 26"/>
              <a:gd name="T10" fmla="*/ 0 w 16"/>
              <a:gd name="T11" fmla="*/ 0 h 26"/>
              <a:gd name="T12" fmla="*/ 0 w 16"/>
              <a:gd name="T13" fmla="*/ 1 h 26"/>
              <a:gd name="T14" fmla="*/ 5 w 16"/>
              <a:gd name="T15" fmla="*/ 3 h 26"/>
              <a:gd name="T16" fmla="*/ 4 w 16"/>
              <a:gd name="T17" fmla="*/ 2 h 26"/>
              <a:gd name="T18" fmla="*/ 0 w 16"/>
              <a:gd name="T19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" h="26">
                <a:moveTo>
                  <a:pt x="9" y="17"/>
                </a:moveTo>
                <a:lnTo>
                  <a:pt x="11" y="21"/>
                </a:lnTo>
                <a:lnTo>
                  <a:pt x="16" y="26"/>
                </a:lnTo>
                <a:lnTo>
                  <a:pt x="15" y="22"/>
                </a:lnTo>
                <a:lnTo>
                  <a:pt x="9" y="17"/>
                </a:lnTo>
                <a:close/>
                <a:moveTo>
                  <a:pt x="0" y="0"/>
                </a:moveTo>
                <a:lnTo>
                  <a:pt x="0" y="1"/>
                </a:lnTo>
                <a:lnTo>
                  <a:pt x="5" y="3"/>
                </a:lnTo>
                <a:lnTo>
                  <a:pt x="4" y="2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60" name="Freeform 352"/>
          <p:cNvSpPr>
            <a:spLocks noEditPoints="1"/>
          </p:cNvSpPr>
          <p:nvPr/>
        </p:nvSpPr>
        <p:spPr bwMode="auto">
          <a:xfrm flipH="1">
            <a:off x="30997" y="371675"/>
            <a:ext cx="20055" cy="30082"/>
          </a:xfrm>
          <a:custGeom>
            <a:avLst/>
            <a:gdLst>
              <a:gd name="T0" fmla="*/ 9 w 16"/>
              <a:gd name="T1" fmla="*/ 17 h 26"/>
              <a:gd name="T2" fmla="*/ 11 w 16"/>
              <a:gd name="T3" fmla="*/ 21 h 26"/>
              <a:gd name="T4" fmla="*/ 16 w 16"/>
              <a:gd name="T5" fmla="*/ 26 h 26"/>
              <a:gd name="T6" fmla="*/ 15 w 16"/>
              <a:gd name="T7" fmla="*/ 22 h 26"/>
              <a:gd name="T8" fmla="*/ 9 w 16"/>
              <a:gd name="T9" fmla="*/ 17 h 26"/>
              <a:gd name="T10" fmla="*/ 0 w 16"/>
              <a:gd name="T11" fmla="*/ 0 h 26"/>
              <a:gd name="T12" fmla="*/ 0 w 16"/>
              <a:gd name="T13" fmla="*/ 1 h 26"/>
              <a:gd name="T14" fmla="*/ 5 w 16"/>
              <a:gd name="T15" fmla="*/ 3 h 26"/>
              <a:gd name="T16" fmla="*/ 4 w 16"/>
              <a:gd name="T17" fmla="*/ 2 h 26"/>
              <a:gd name="T18" fmla="*/ 0 w 16"/>
              <a:gd name="T19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" h="26">
                <a:moveTo>
                  <a:pt x="9" y="17"/>
                </a:moveTo>
                <a:lnTo>
                  <a:pt x="11" y="21"/>
                </a:lnTo>
                <a:lnTo>
                  <a:pt x="16" y="26"/>
                </a:lnTo>
                <a:lnTo>
                  <a:pt x="15" y="22"/>
                </a:lnTo>
                <a:lnTo>
                  <a:pt x="9" y="17"/>
                </a:lnTo>
                <a:moveTo>
                  <a:pt x="0" y="0"/>
                </a:moveTo>
                <a:lnTo>
                  <a:pt x="0" y="1"/>
                </a:lnTo>
                <a:lnTo>
                  <a:pt x="5" y="3"/>
                </a:lnTo>
                <a:lnTo>
                  <a:pt x="4" y="2"/>
                </a:lnTo>
                <a:lnTo>
                  <a:pt x="0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98" name="Freeform 392"/>
          <p:cNvSpPr>
            <a:spLocks/>
          </p:cNvSpPr>
          <p:nvPr/>
        </p:nvSpPr>
        <p:spPr bwMode="auto">
          <a:xfrm flipH="1">
            <a:off x="2961490" y="768524"/>
            <a:ext cx="3760" cy="93718"/>
          </a:xfrm>
          <a:custGeom>
            <a:avLst/>
            <a:gdLst>
              <a:gd name="T0" fmla="*/ 6 w 6"/>
              <a:gd name="T1" fmla="*/ 0 h 187"/>
              <a:gd name="T2" fmla="*/ 0 w 6"/>
              <a:gd name="T3" fmla="*/ 36 h 187"/>
              <a:gd name="T4" fmla="*/ 0 w 6"/>
              <a:gd name="T5" fmla="*/ 187 h 187"/>
              <a:gd name="T6" fmla="*/ 4 w 6"/>
              <a:gd name="T7" fmla="*/ 186 h 187"/>
              <a:gd name="T8" fmla="*/ 6 w 6"/>
              <a:gd name="T9" fmla="*/ 186 h 187"/>
              <a:gd name="T10" fmla="*/ 6 w 6"/>
              <a:gd name="T11" fmla="*/ 0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187">
                <a:moveTo>
                  <a:pt x="6" y="0"/>
                </a:moveTo>
                <a:cubicBezTo>
                  <a:pt x="0" y="36"/>
                  <a:pt x="0" y="36"/>
                  <a:pt x="0" y="36"/>
                </a:cubicBezTo>
                <a:cubicBezTo>
                  <a:pt x="0" y="187"/>
                  <a:pt x="0" y="187"/>
                  <a:pt x="0" y="187"/>
                </a:cubicBezTo>
                <a:cubicBezTo>
                  <a:pt x="1" y="186"/>
                  <a:pt x="3" y="186"/>
                  <a:pt x="4" y="186"/>
                </a:cubicBezTo>
                <a:cubicBezTo>
                  <a:pt x="5" y="186"/>
                  <a:pt x="6" y="186"/>
                  <a:pt x="6" y="186"/>
                </a:cubicBezTo>
                <a:cubicBezTo>
                  <a:pt x="6" y="0"/>
                  <a:pt x="6" y="0"/>
                  <a:pt x="6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399" name="Freeform 393"/>
          <p:cNvSpPr>
            <a:spLocks/>
          </p:cNvSpPr>
          <p:nvPr/>
        </p:nvSpPr>
        <p:spPr bwMode="auto">
          <a:xfrm flipH="1">
            <a:off x="2789771" y="504729"/>
            <a:ext cx="165450" cy="357512"/>
          </a:xfrm>
          <a:custGeom>
            <a:avLst/>
            <a:gdLst>
              <a:gd name="T0" fmla="*/ 129 w 132"/>
              <a:gd name="T1" fmla="*/ 0 h 309"/>
              <a:gd name="T2" fmla="*/ 0 w 132"/>
              <a:gd name="T3" fmla="*/ 309 h 309"/>
              <a:gd name="T4" fmla="*/ 3 w 132"/>
              <a:gd name="T5" fmla="*/ 309 h 309"/>
              <a:gd name="T6" fmla="*/ 132 w 132"/>
              <a:gd name="T7" fmla="*/ 1 h 309"/>
              <a:gd name="T8" fmla="*/ 129 w 132"/>
              <a:gd name="T9" fmla="*/ 0 h 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" h="309">
                <a:moveTo>
                  <a:pt x="129" y="0"/>
                </a:moveTo>
                <a:lnTo>
                  <a:pt x="0" y="309"/>
                </a:lnTo>
                <a:lnTo>
                  <a:pt x="3" y="309"/>
                </a:lnTo>
                <a:lnTo>
                  <a:pt x="132" y="1"/>
                </a:lnTo>
                <a:lnTo>
                  <a:pt x="129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400" name="Freeform 394"/>
          <p:cNvSpPr>
            <a:spLocks/>
          </p:cNvSpPr>
          <p:nvPr/>
        </p:nvSpPr>
        <p:spPr bwMode="auto">
          <a:xfrm flipH="1">
            <a:off x="2789771" y="504729"/>
            <a:ext cx="165450" cy="357512"/>
          </a:xfrm>
          <a:custGeom>
            <a:avLst/>
            <a:gdLst>
              <a:gd name="T0" fmla="*/ 129 w 132"/>
              <a:gd name="T1" fmla="*/ 0 h 309"/>
              <a:gd name="T2" fmla="*/ 0 w 132"/>
              <a:gd name="T3" fmla="*/ 309 h 309"/>
              <a:gd name="T4" fmla="*/ 3 w 132"/>
              <a:gd name="T5" fmla="*/ 309 h 309"/>
              <a:gd name="T6" fmla="*/ 132 w 132"/>
              <a:gd name="T7" fmla="*/ 1 h 309"/>
              <a:gd name="T8" fmla="*/ 129 w 132"/>
              <a:gd name="T9" fmla="*/ 0 h 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" h="309">
                <a:moveTo>
                  <a:pt x="129" y="0"/>
                </a:moveTo>
                <a:lnTo>
                  <a:pt x="0" y="309"/>
                </a:lnTo>
                <a:lnTo>
                  <a:pt x="3" y="309"/>
                </a:lnTo>
                <a:lnTo>
                  <a:pt x="132" y="1"/>
                </a:lnTo>
                <a:lnTo>
                  <a:pt x="129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401" name="Freeform 395"/>
          <p:cNvSpPr>
            <a:spLocks/>
          </p:cNvSpPr>
          <p:nvPr/>
        </p:nvSpPr>
        <p:spPr bwMode="auto">
          <a:xfrm flipH="1">
            <a:off x="2450096" y="684060"/>
            <a:ext cx="419895" cy="161980"/>
          </a:xfrm>
          <a:custGeom>
            <a:avLst/>
            <a:gdLst>
              <a:gd name="T0" fmla="*/ 332 w 335"/>
              <a:gd name="T1" fmla="*/ 0 h 140"/>
              <a:gd name="T2" fmla="*/ 0 w 335"/>
              <a:gd name="T3" fmla="*/ 140 h 140"/>
              <a:gd name="T4" fmla="*/ 13 w 335"/>
              <a:gd name="T5" fmla="*/ 137 h 140"/>
              <a:gd name="T6" fmla="*/ 335 w 335"/>
              <a:gd name="T7" fmla="*/ 2 h 140"/>
              <a:gd name="T8" fmla="*/ 332 w 335"/>
              <a:gd name="T9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5" h="140">
                <a:moveTo>
                  <a:pt x="332" y="0"/>
                </a:moveTo>
                <a:lnTo>
                  <a:pt x="0" y="140"/>
                </a:lnTo>
                <a:lnTo>
                  <a:pt x="13" y="137"/>
                </a:lnTo>
                <a:lnTo>
                  <a:pt x="335" y="2"/>
                </a:lnTo>
                <a:lnTo>
                  <a:pt x="332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402" name="Freeform 396"/>
          <p:cNvSpPr>
            <a:spLocks/>
          </p:cNvSpPr>
          <p:nvPr/>
        </p:nvSpPr>
        <p:spPr bwMode="auto">
          <a:xfrm flipH="1">
            <a:off x="2450093" y="684064"/>
            <a:ext cx="419895" cy="161980"/>
          </a:xfrm>
          <a:custGeom>
            <a:avLst/>
            <a:gdLst>
              <a:gd name="T0" fmla="*/ 332 w 335"/>
              <a:gd name="T1" fmla="*/ 0 h 140"/>
              <a:gd name="T2" fmla="*/ 0 w 335"/>
              <a:gd name="T3" fmla="*/ 140 h 140"/>
              <a:gd name="T4" fmla="*/ 13 w 335"/>
              <a:gd name="T5" fmla="*/ 137 h 140"/>
              <a:gd name="T6" fmla="*/ 335 w 335"/>
              <a:gd name="T7" fmla="*/ 2 h 140"/>
              <a:gd name="T8" fmla="*/ 332 w 335"/>
              <a:gd name="T9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5" h="140">
                <a:moveTo>
                  <a:pt x="332" y="0"/>
                </a:moveTo>
                <a:lnTo>
                  <a:pt x="0" y="140"/>
                </a:lnTo>
                <a:lnTo>
                  <a:pt x="13" y="137"/>
                </a:lnTo>
                <a:lnTo>
                  <a:pt x="335" y="2"/>
                </a:lnTo>
                <a:lnTo>
                  <a:pt x="332" y="0"/>
                </a:ln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sp>
        <p:nvSpPr>
          <p:cNvPr id="403" name="Freeform 397"/>
          <p:cNvSpPr>
            <a:spLocks/>
          </p:cNvSpPr>
          <p:nvPr/>
        </p:nvSpPr>
        <p:spPr bwMode="auto">
          <a:xfrm flipH="1">
            <a:off x="2957749" y="862141"/>
            <a:ext cx="20055" cy="4627"/>
          </a:xfrm>
          <a:custGeom>
            <a:avLst/>
            <a:gdLst>
              <a:gd name="T0" fmla="*/ 27 w 38"/>
              <a:gd name="T1" fmla="*/ 0 h 10"/>
              <a:gd name="T2" fmla="*/ 23 w 38"/>
              <a:gd name="T3" fmla="*/ 1 h 10"/>
              <a:gd name="T4" fmla="*/ 0 w 38"/>
              <a:gd name="T5" fmla="*/ 10 h 10"/>
              <a:gd name="T6" fmla="*/ 38 w 38"/>
              <a:gd name="T7" fmla="*/ 2 h 10"/>
              <a:gd name="T8" fmla="*/ 29 w 38"/>
              <a:gd name="T9" fmla="*/ 0 h 10"/>
              <a:gd name="T10" fmla="*/ 27 w 38"/>
              <a:gd name="T11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">
                <a:moveTo>
                  <a:pt x="27" y="0"/>
                </a:moveTo>
                <a:cubicBezTo>
                  <a:pt x="26" y="0"/>
                  <a:pt x="24" y="0"/>
                  <a:pt x="23" y="1"/>
                </a:cubicBezTo>
                <a:cubicBezTo>
                  <a:pt x="14" y="1"/>
                  <a:pt x="6" y="5"/>
                  <a:pt x="0" y="10"/>
                </a:cubicBezTo>
                <a:cubicBezTo>
                  <a:pt x="38" y="2"/>
                  <a:pt x="38" y="2"/>
                  <a:pt x="38" y="2"/>
                </a:cubicBezTo>
                <a:cubicBezTo>
                  <a:pt x="35" y="1"/>
                  <a:pt x="32" y="1"/>
                  <a:pt x="29" y="0"/>
                </a:cubicBezTo>
                <a:cubicBezTo>
                  <a:pt x="29" y="0"/>
                  <a:pt x="28" y="0"/>
                  <a:pt x="27" y="0"/>
                </a:cubicBezTo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800"/>
          </a:p>
        </p:txBody>
      </p:sp>
      <p:cxnSp>
        <p:nvCxnSpPr>
          <p:cNvPr id="406" name="직선 연결선 405"/>
          <p:cNvCxnSpPr/>
          <p:nvPr/>
        </p:nvCxnSpPr>
        <p:spPr>
          <a:xfrm>
            <a:off x="4690506" y="2128078"/>
            <a:ext cx="468869" cy="0"/>
          </a:xfrm>
          <a:prstGeom prst="line">
            <a:avLst/>
          </a:prstGeom>
          <a:ln w="3810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제목 1"/>
          <p:cNvSpPr>
            <a:spLocks noGrp="1"/>
          </p:cNvSpPr>
          <p:nvPr userDrawn="1">
            <p:ph type="title"/>
          </p:nvPr>
        </p:nvSpPr>
        <p:spPr>
          <a:xfrm>
            <a:off x="4546581" y="1644157"/>
            <a:ext cx="4165729" cy="450817"/>
          </a:xfrm>
          <a:prstGeom prst="rect">
            <a:avLst/>
          </a:prstGeom>
        </p:spPr>
        <p:txBody>
          <a:bodyPr>
            <a:noAutofit/>
          </a:bodyPr>
          <a:lstStyle>
            <a:lvl1pPr marL="0" algn="l" defTabSz="914400" rtl="0" eaLnBrk="1" fontAlgn="base" latinLnBrk="1" hangingPunct="1">
              <a:spcBef>
                <a:spcPts val="300"/>
              </a:spcBef>
              <a:buClr>
                <a:prstClr val="black">
                  <a:lumMod val="75000"/>
                  <a:lumOff val="25000"/>
                </a:prstClr>
              </a:buClr>
              <a:buSzPct val="70000"/>
              <a:defRPr lang="ko-KR" altLang="en-US" sz="2300" b="1" kern="0" dirty="0">
                <a:solidFill>
                  <a:srgbClr val="162B6D"/>
                </a:solidFill>
                <a:latin typeface="+mj-ea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40" name="텍스트 개체 틀 7"/>
          <p:cNvSpPr>
            <a:spLocks noGrp="1"/>
          </p:cNvSpPr>
          <p:nvPr userDrawn="1">
            <p:ph type="body" sz="quarter" idx="13"/>
          </p:nvPr>
        </p:nvSpPr>
        <p:spPr>
          <a:xfrm>
            <a:off x="4546584" y="1477903"/>
            <a:ext cx="4158456" cy="2385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fontAlgn="base" latinLnBrk="1" hangingPunct="1">
              <a:spcBef>
                <a:spcPts val="300"/>
              </a:spcBef>
              <a:buClr>
                <a:prstClr val="black">
                  <a:lumMod val="75000"/>
                  <a:lumOff val="25000"/>
                </a:prstClr>
              </a:buClr>
              <a:buSzPct val="70000"/>
              <a:buNone/>
              <a:defRPr lang="ko-KR" altLang="en-US" sz="1100" kern="0" spc="-30" dirty="0">
                <a:solidFill>
                  <a:schemeClr val="accent6"/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241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4546584" y="2540970"/>
            <a:ext cx="4158456" cy="2949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fontAlgn="base" latinLnBrk="1" hangingPunct="1">
              <a:spcBef>
                <a:spcPts val="300"/>
              </a:spcBef>
              <a:buClr>
                <a:prstClr val="black">
                  <a:lumMod val="75000"/>
                  <a:lumOff val="25000"/>
                </a:prstClr>
              </a:buClr>
              <a:buSzPct val="70000"/>
              <a:buNone/>
              <a:defRPr lang="ko-KR" altLang="en-US" sz="1700" kern="0" spc="-30" dirty="0">
                <a:solidFill>
                  <a:schemeClr val="bg2"/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242" name="텍스트 개체 틀 7"/>
          <p:cNvSpPr>
            <a:spLocks noGrp="1"/>
          </p:cNvSpPr>
          <p:nvPr>
            <p:ph type="body" sz="quarter" idx="15"/>
          </p:nvPr>
        </p:nvSpPr>
        <p:spPr>
          <a:xfrm>
            <a:off x="4546584" y="3134100"/>
            <a:ext cx="4158456" cy="2949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fontAlgn="base" latinLnBrk="1" hangingPunct="1">
              <a:spcBef>
                <a:spcPts val="300"/>
              </a:spcBef>
              <a:buClr>
                <a:prstClr val="black">
                  <a:lumMod val="75000"/>
                  <a:lumOff val="25000"/>
                </a:prstClr>
              </a:buClr>
              <a:buSzPct val="70000"/>
              <a:buNone/>
              <a:defRPr lang="ko-KR" altLang="en-US" sz="1700" kern="0" spc="-30" dirty="0">
                <a:solidFill>
                  <a:schemeClr val="bg2"/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243" name="텍스트 개체 틀 7"/>
          <p:cNvSpPr>
            <a:spLocks noGrp="1"/>
          </p:cNvSpPr>
          <p:nvPr>
            <p:ph type="body" sz="quarter" idx="16"/>
          </p:nvPr>
        </p:nvSpPr>
        <p:spPr>
          <a:xfrm>
            <a:off x="4546584" y="3727230"/>
            <a:ext cx="4158456" cy="2949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fontAlgn="base" latinLnBrk="1" hangingPunct="1">
              <a:spcBef>
                <a:spcPts val="300"/>
              </a:spcBef>
              <a:buClr>
                <a:prstClr val="black">
                  <a:lumMod val="75000"/>
                  <a:lumOff val="25000"/>
                </a:prstClr>
              </a:buClr>
              <a:buSzPct val="70000"/>
              <a:buNone/>
              <a:defRPr lang="ko-KR" altLang="en-US" sz="1700" kern="0" spc="-30" dirty="0">
                <a:solidFill>
                  <a:schemeClr val="bg2"/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244" name="텍스트 개체 틀 7"/>
          <p:cNvSpPr>
            <a:spLocks noGrp="1"/>
          </p:cNvSpPr>
          <p:nvPr>
            <p:ph type="body" sz="quarter" idx="17"/>
          </p:nvPr>
        </p:nvSpPr>
        <p:spPr>
          <a:xfrm>
            <a:off x="4546584" y="4320360"/>
            <a:ext cx="4158456" cy="2949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fontAlgn="base" latinLnBrk="1" hangingPunct="1">
              <a:spcBef>
                <a:spcPts val="300"/>
              </a:spcBef>
              <a:buClr>
                <a:prstClr val="black">
                  <a:lumMod val="75000"/>
                  <a:lumOff val="25000"/>
                </a:prstClr>
              </a:buClr>
              <a:buSzPct val="70000"/>
              <a:buNone/>
              <a:defRPr lang="ko-KR" altLang="en-US" sz="1700" kern="0" spc="-30" dirty="0">
                <a:solidFill>
                  <a:schemeClr val="bg2"/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245" name="텍스트 개체 틀 7"/>
          <p:cNvSpPr>
            <a:spLocks noGrp="1"/>
          </p:cNvSpPr>
          <p:nvPr>
            <p:ph type="body" sz="quarter" idx="18"/>
          </p:nvPr>
        </p:nvSpPr>
        <p:spPr>
          <a:xfrm>
            <a:off x="4546584" y="4913490"/>
            <a:ext cx="4158456" cy="2949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fontAlgn="base" latinLnBrk="1" hangingPunct="1">
              <a:spcBef>
                <a:spcPts val="300"/>
              </a:spcBef>
              <a:buClr>
                <a:prstClr val="black">
                  <a:lumMod val="75000"/>
                  <a:lumOff val="25000"/>
                </a:prstClr>
              </a:buClr>
              <a:buSzPct val="70000"/>
              <a:buNone/>
              <a:defRPr lang="ko-KR" altLang="en-US" sz="1700" kern="0" spc="-30" dirty="0">
                <a:solidFill>
                  <a:schemeClr val="bg2"/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98A1B49-8017-FC05-25F7-9ADBCF0158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84269" y="308037"/>
            <a:ext cx="798237" cy="25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68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마스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D450FC20-7576-461E-DBCD-7A0CCC17CEFC}"/>
              </a:ext>
            </a:extLst>
          </p:cNvPr>
          <p:cNvSpPr/>
          <p:nvPr userDrawn="1"/>
        </p:nvSpPr>
        <p:spPr>
          <a:xfrm>
            <a:off x="0" y="71439"/>
            <a:ext cx="9906000" cy="839360"/>
          </a:xfrm>
          <a:prstGeom prst="rect">
            <a:avLst/>
          </a:prstGeom>
          <a:solidFill>
            <a:srgbClr val="465C89">
              <a:lumMod val="20000"/>
              <a:lumOff val="80000"/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8555F74-6E39-F44F-244C-A6BDAC8C6E3B}"/>
              </a:ext>
            </a:extLst>
          </p:cNvPr>
          <p:cNvSpPr/>
          <p:nvPr userDrawn="1"/>
        </p:nvSpPr>
        <p:spPr>
          <a:xfrm>
            <a:off x="190502" y="0"/>
            <a:ext cx="652463" cy="909638"/>
          </a:xfrm>
          <a:prstGeom prst="rect">
            <a:avLst/>
          </a:prstGeom>
          <a:solidFill>
            <a:srgbClr val="465C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400" b="0" i="0" u="none" strike="noStrike" kern="0" cap="none" spc="-20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1742691-F2D5-F88F-B9DD-93C46D389D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95499" y="327900"/>
            <a:ext cx="719999" cy="262779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3666F7C-1913-8804-FF12-0A4E97DAF3AB}"/>
              </a:ext>
            </a:extLst>
          </p:cNvPr>
          <p:cNvSpPr/>
          <p:nvPr userDrawn="1"/>
        </p:nvSpPr>
        <p:spPr>
          <a:xfrm>
            <a:off x="318580" y="143561"/>
            <a:ext cx="416600" cy="138499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lvl="0" algn="ctr" fontAlgn="base" latinLnBrk="0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900" kern="0" dirty="0">
                <a:solidFill>
                  <a:srgbClr val="FFFFFF"/>
                </a:solidFill>
                <a:latin typeface="+mn-ea"/>
              </a:rPr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298882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938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1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20" userDrawn="1">
          <p15:clr>
            <a:srgbClr val="F26B43"/>
          </p15:clr>
        </p15:guide>
        <p15:guide id="2" pos="245" userDrawn="1">
          <p15:clr>
            <a:srgbClr val="F26B43"/>
          </p15:clr>
        </p15:guide>
        <p15:guide id="3" pos="5995" userDrawn="1">
          <p15:clr>
            <a:srgbClr val="F26B43"/>
          </p15:clr>
        </p15:guide>
        <p15:guide id="4" pos="3194" userDrawn="1">
          <p15:clr>
            <a:srgbClr val="F26B43"/>
          </p15:clr>
        </p15:guide>
        <p15:guide id="5" pos="3046" userDrawn="1">
          <p15:clr>
            <a:srgbClr val="F26B43"/>
          </p15:clr>
        </p15:guide>
        <p15:guide id="6" orient="horz" pos="572" userDrawn="1">
          <p15:clr>
            <a:srgbClr val="F26B43"/>
          </p15:clr>
        </p15:guide>
        <p15:guide id="7" orient="horz" pos="41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</a:t>
            </a:r>
            <a:r>
              <a:rPr lang="ko-KR" altLang="en-US" dirty="0"/>
              <a:t> 응급안전안심 서비스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2025. Oct.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293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E0130-AEE3-E2D8-0399-E4248E43E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D93372-936D-6FDF-4DD6-7E51B0616A3C}"/>
              </a:ext>
            </a:extLst>
          </p:cNvPr>
          <p:cNvSpPr txBox="1"/>
          <p:nvPr/>
        </p:nvSpPr>
        <p:spPr>
          <a:xfrm>
            <a:off x="388938" y="1592071"/>
            <a:ext cx="925036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  <a:defRPr sz="1100"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dirty="0"/>
              <a:t>AI</a:t>
            </a:r>
            <a:r>
              <a:rPr lang="ko-KR" altLang="en-US" dirty="0"/>
              <a:t>를 활용한 자동 긴급도 판정의 핵심은 개별 센서의 단편적인 정보를 종합하여 상황의 위급함을 입체적으로 추론하는 것임</a:t>
            </a:r>
            <a:r>
              <a:rPr lang="en-US" altLang="ko-KR" dirty="0"/>
              <a:t>. </a:t>
            </a:r>
            <a:r>
              <a:rPr lang="ko-KR" altLang="en-US" dirty="0"/>
              <a:t>단순히 </a:t>
            </a:r>
            <a:r>
              <a:rPr lang="en-US" altLang="ko-KR" dirty="0"/>
              <a:t>'</a:t>
            </a:r>
            <a:r>
              <a:rPr lang="ko-KR" altLang="en-US" dirty="0"/>
              <a:t>낙상</a:t>
            </a:r>
            <a:r>
              <a:rPr lang="en-US" altLang="ko-KR" dirty="0"/>
              <a:t>'</a:t>
            </a:r>
            <a:r>
              <a:rPr lang="ko-KR" altLang="en-US" dirty="0"/>
              <a:t>이라는 이벤트만 감지하는 것을 넘어</a:t>
            </a:r>
            <a:r>
              <a:rPr lang="en-US" altLang="ko-KR" dirty="0"/>
              <a:t>, '</a:t>
            </a:r>
            <a:r>
              <a:rPr lang="ko-KR" altLang="en-US" dirty="0"/>
              <a:t>의식을 잃은 채 쓰러진 낙상</a:t>
            </a:r>
            <a:r>
              <a:rPr lang="en-US" altLang="ko-KR" dirty="0"/>
              <a:t>'</a:t>
            </a:r>
            <a:r>
              <a:rPr lang="ko-KR" altLang="en-US" dirty="0"/>
              <a:t>인지 </a:t>
            </a:r>
            <a:r>
              <a:rPr lang="en-US" altLang="ko-KR" dirty="0"/>
              <a:t>'</a:t>
            </a:r>
            <a:r>
              <a:rPr lang="ko-KR" altLang="en-US" dirty="0"/>
              <a:t>스스로 일어난 가벼운 낙상</a:t>
            </a:r>
            <a:r>
              <a:rPr lang="en-US" altLang="ko-KR" dirty="0"/>
              <a:t>'</a:t>
            </a:r>
            <a:r>
              <a:rPr lang="ko-KR" altLang="en-US" dirty="0"/>
              <a:t>인지를 구분해 대응의 우선순위를 정하는 것이 목표임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A679AB8-9375-8D43-7494-BEE3BA2FFF15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srgbClr val="465C89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j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53ADE0B-E08B-0890-9572-34EFDE65FC0B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4130C3-F97E-CA80-52D2-41682462A895}"/>
              </a:ext>
            </a:extLst>
          </p:cNvPr>
          <p:cNvSpPr txBox="1"/>
          <p:nvPr/>
        </p:nvSpPr>
        <p:spPr>
          <a:xfrm>
            <a:off x="3974724" y="1188537"/>
            <a:ext cx="4954044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en-US"/>
            </a:defPPr>
            <a:lvl1pPr>
              <a:defRPr sz="14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나눔바른고딕" panose="020B0603020101020101" charset="-127"/>
              </a:defRPr>
            </a:lvl1pPr>
          </a:lstStyle>
          <a:p>
            <a:r>
              <a:rPr lang="en-US" altLang="ko-KR" dirty="0"/>
              <a:t>AI</a:t>
            </a:r>
            <a:r>
              <a:rPr lang="ko-KR" altLang="en-US" dirty="0"/>
              <a:t>를 활용한 자동 긴급도 판정방안 </a:t>
            </a:r>
            <a:r>
              <a:rPr lang="en-US" altLang="ko-KR" dirty="0"/>
              <a:t>(4</a:t>
            </a:r>
            <a:r>
              <a:rPr lang="ko-KR" altLang="en-US" dirty="0"/>
              <a:t>단계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BE786B-4C8D-B5F4-D946-F6EFB5D7389A}"/>
              </a:ext>
            </a:extLst>
          </p:cNvPr>
          <p:cNvSpPr/>
          <p:nvPr/>
        </p:nvSpPr>
        <p:spPr>
          <a:xfrm>
            <a:off x="526880" y="2249520"/>
            <a:ext cx="701845" cy="29365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</a:t>
            </a:r>
            <a:r>
              <a:rPr lang="ko-KR" altLang="en-US" sz="11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단계</a:t>
            </a:r>
            <a:endParaRPr lang="en-US" altLang="ko-KR" sz="11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D518402-AD08-5E9D-6FE7-49AE3FAFD389}"/>
              </a:ext>
            </a:extLst>
          </p:cNvPr>
          <p:cNvSpPr/>
          <p:nvPr/>
        </p:nvSpPr>
        <p:spPr>
          <a:xfrm>
            <a:off x="1228726" y="2249520"/>
            <a:ext cx="3518638" cy="293655"/>
          </a:xfrm>
          <a:prstGeom prst="rect">
            <a:avLst/>
          </a:prstGeom>
          <a:solidFill>
            <a:srgbClr val="BDD7EE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센서 데이터 기반 즉각적인 위험 신호</a:t>
            </a:r>
            <a:r>
              <a:rPr lang="en-US" altLang="ko-KR" sz="12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(Signal) </a:t>
            </a:r>
            <a:r>
              <a:rPr lang="ko-KR" altLang="en-US" sz="12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C03CF41-11A1-9060-6F98-52051AF24CD2}"/>
              </a:ext>
            </a:extLst>
          </p:cNvPr>
          <p:cNvSpPr/>
          <p:nvPr/>
        </p:nvSpPr>
        <p:spPr>
          <a:xfrm>
            <a:off x="5163696" y="2249520"/>
            <a:ext cx="701845" cy="29365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2</a:t>
            </a:r>
            <a:r>
              <a:rPr lang="ko-KR" altLang="en-US" sz="110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단계</a:t>
            </a:r>
            <a:endParaRPr lang="en-US" altLang="ko-KR" sz="11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4DF8FBE-560C-FD82-A05A-AA5141C338FD}"/>
              </a:ext>
            </a:extLst>
          </p:cNvPr>
          <p:cNvSpPr/>
          <p:nvPr/>
        </p:nvSpPr>
        <p:spPr>
          <a:xfrm>
            <a:off x="5865542" y="2249520"/>
            <a:ext cx="3518638" cy="293655"/>
          </a:xfrm>
          <a:prstGeom prst="rect">
            <a:avLst/>
          </a:prstGeom>
          <a:solidFill>
            <a:srgbClr val="BDD7EE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 </a:t>
            </a:r>
            <a:r>
              <a:rPr lang="ko-KR" altLang="en-US" sz="12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데이터 융합 </a:t>
            </a:r>
            <a:r>
              <a:rPr lang="ko-KR" altLang="en-US" sz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및 상황</a:t>
            </a:r>
            <a:r>
              <a:rPr lang="en-US" altLang="ko-KR" sz="12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(Context</a:t>
            </a:r>
            <a:r>
              <a:rPr lang="en-US" altLang="ko-KR" sz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) </a:t>
            </a:r>
            <a:r>
              <a:rPr lang="ko-KR" altLang="en-US" sz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추론</a:t>
            </a:r>
            <a:endParaRPr lang="en-US" altLang="ko-KR" sz="12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71868E-5B5A-1361-379F-13468D7818AF}"/>
              </a:ext>
            </a:extLst>
          </p:cNvPr>
          <p:cNvSpPr txBox="1"/>
          <p:nvPr/>
        </p:nvSpPr>
        <p:spPr>
          <a:xfrm>
            <a:off x="526880" y="2543615"/>
            <a:ext cx="4220484" cy="4693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noAutofit/>
          </a:bodyPr>
          <a:lstStyle>
            <a:defPPr>
              <a:defRPr lang="en-US"/>
            </a:defPPr>
            <a:lvl1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  <a:defRPr sz="1100"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ko-KR" altLang="en-US" dirty="0"/>
              <a:t>각 센서에서 들어오는 데이터를 분석하여 개별적인 위험 신호를 포착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BC1B91-B47E-C2B9-FCFE-A6FBE83C8474}"/>
              </a:ext>
            </a:extLst>
          </p:cNvPr>
          <p:cNvSpPr txBox="1"/>
          <p:nvPr/>
        </p:nvSpPr>
        <p:spPr>
          <a:xfrm>
            <a:off x="5163696" y="2543616"/>
            <a:ext cx="4220484" cy="4693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noAutofit/>
          </a:bodyPr>
          <a:lstStyle>
            <a:defPPr>
              <a:defRPr lang="en-US"/>
            </a:defPPr>
            <a:lvl1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  <a:defRPr sz="1100"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dirty="0"/>
              <a:t>1</a:t>
            </a:r>
            <a:r>
              <a:rPr lang="ko-KR" altLang="en-US" dirty="0"/>
              <a:t>단계에서 포착된 여러 위험 신호를 </a:t>
            </a:r>
            <a:r>
              <a:rPr lang="en-US" altLang="ko-KR" dirty="0"/>
              <a:t>AI</a:t>
            </a:r>
            <a:r>
              <a:rPr lang="ko-KR" altLang="en-US" dirty="0"/>
              <a:t>가 실시간으로 조합하여 하나의 일관된 상황으로 추론하며</a:t>
            </a:r>
            <a:r>
              <a:rPr lang="en-US" altLang="ko-KR" dirty="0"/>
              <a:t> </a:t>
            </a:r>
            <a:r>
              <a:rPr lang="ko-KR" altLang="en-US" dirty="0"/>
              <a:t>이를 통해 긴급도를 </a:t>
            </a:r>
            <a:r>
              <a:rPr lang="en-US" altLang="ko-KR" dirty="0"/>
              <a:t>1</a:t>
            </a:r>
            <a:r>
              <a:rPr lang="ko-KR" altLang="en-US" dirty="0"/>
              <a:t>차적으로 판단</a:t>
            </a:r>
          </a:p>
        </p:txBody>
      </p:sp>
      <p:graphicFrame>
        <p:nvGraphicFramePr>
          <p:cNvPr id="17" name="Group 68">
            <a:extLst>
              <a:ext uri="{FF2B5EF4-FFF2-40B4-BE49-F238E27FC236}">
                <a16:creationId xmlns:a16="http://schemas.microsoft.com/office/drawing/2014/main" id="{73712FE7-2F07-3EAE-0214-6692C9E56F49}"/>
              </a:ext>
            </a:extLst>
          </p:cNvPr>
          <p:cNvGraphicFramePr>
            <a:graphicFrameLocks noGrp="1"/>
          </p:cNvGraphicFramePr>
          <p:nvPr/>
        </p:nvGraphicFramePr>
        <p:xfrm>
          <a:off x="526880" y="3115140"/>
          <a:ext cx="4220485" cy="3397459"/>
        </p:xfrm>
        <a:graphic>
          <a:graphicData uri="http://schemas.openxmlformats.org/drawingml/2006/table">
            <a:tbl>
              <a:tblPr/>
              <a:tblGrid>
                <a:gridCol w="881095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16696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9695">
                  <a:extLst>
                    <a:ext uri="{9D8B030D-6E8A-4147-A177-3AD203B41FA5}">
                      <a16:colId xmlns:a16="http://schemas.microsoft.com/office/drawing/2014/main" val="2155375680"/>
                    </a:ext>
                  </a:extLst>
                </a:gridCol>
              </a:tblGrid>
              <a:tr h="3979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센서종류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388757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777514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166271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555029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1943786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332543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2721300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110057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고위험 신호</a:t>
                      </a:r>
                      <a:b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</a:b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(High-risk Signal)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저위험</a:t>
                      </a: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 신호</a:t>
                      </a:r>
                      <a:b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</a:b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(Low-risk Signal)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328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웨어러블기기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심박수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/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호흡수 급락 또는 정지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혈압의 급격한 변화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급상승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/</a:t>
                      </a:r>
                      <a:r>
                        <a:rPr kumimoji="1" lang="ko-KR" altLang="en-US" sz="1100" kern="1200" spc="-30" baseline="0" dirty="0" err="1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급하강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) </a:t>
                      </a: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강한 충격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(G-force)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감지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심박수의 완만한 상승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운동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) </a:t>
                      </a: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일시적인 심박수 변화 후 안정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5908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활동량감지기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갑작스러운 수직 낙하 패턴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화장실 등 특정 장소에서 장시간 움직임 없음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느린 움직임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앉기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/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눕기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) </a:t>
                      </a: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평소 수면 시간대의 움직임 없음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417499"/>
                  </a:ext>
                </a:extLst>
              </a:tr>
              <a:tr h="5908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화재감지기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급격한 온도 상승 및 연기 동시 감지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일산화탄소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(CO)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수치 상승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온도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/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연기 수치의 완만한 상승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요리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)</a:t>
                      </a:r>
                      <a:endParaRPr kumimoji="1" lang="ko-KR" altLang="en-US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121862"/>
                  </a:ext>
                </a:extLst>
              </a:tr>
              <a:tr h="5908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게이트웨이</a:t>
                      </a:r>
                      <a:b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</a:b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(</a:t>
                      </a: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음향</a:t>
                      </a: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"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악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", "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사람 살려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"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등 명확한 비명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/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구조 요청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"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쿵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"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하는 강한 충격음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TV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소리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대화 소리 등 일상 소음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061536"/>
                  </a:ext>
                </a:extLst>
              </a:tr>
            </a:tbl>
          </a:graphicData>
        </a:graphic>
      </p:graphicFrame>
      <p:sp>
        <p:nvSpPr>
          <p:cNvPr id="19" name="직사각형 18">
            <a:extLst>
              <a:ext uri="{FF2B5EF4-FFF2-40B4-BE49-F238E27FC236}">
                <a16:creationId xmlns:a16="http://schemas.microsoft.com/office/drawing/2014/main" id="{D2060450-A94B-EDEF-5FD0-B69778EF418D}"/>
              </a:ext>
            </a:extLst>
          </p:cNvPr>
          <p:cNvSpPr/>
          <p:nvPr/>
        </p:nvSpPr>
        <p:spPr>
          <a:xfrm>
            <a:off x="5158637" y="3377671"/>
            <a:ext cx="2544870" cy="735509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[</a:t>
            </a:r>
            <a:r>
              <a:rPr lang="ko-KR" altLang="en-US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상황 </a:t>
            </a:r>
            <a:r>
              <a:rPr lang="en-US" altLang="ko-KR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A]</a:t>
            </a:r>
          </a:p>
          <a:p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활동량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수직 낙하 패턴 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+ 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웨어러블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강한 충격 감지 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+ 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웨어러블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심박수 급등 후 급락 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+ 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음향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'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쿵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 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소리 감지</a:t>
            </a:r>
            <a:endParaRPr lang="en-US" altLang="ko-KR" sz="11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A865A5-7734-CA72-23BF-5A39BACCCCF8}"/>
              </a:ext>
            </a:extLst>
          </p:cNvPr>
          <p:cNvSpPr txBox="1"/>
          <p:nvPr/>
        </p:nvSpPr>
        <p:spPr>
          <a:xfrm>
            <a:off x="5977665" y="3123210"/>
            <a:ext cx="948161" cy="169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en-US"/>
            </a:defPPr>
            <a:lvl1pPr>
              <a:defRPr sz="14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나눔바른고딕" panose="020B0603020101020101" charset="-127"/>
              </a:defRPr>
            </a:lvl1pPr>
          </a:lstStyle>
          <a:p>
            <a:r>
              <a:rPr lang="en-US" altLang="ko-KR" sz="1100" u="sng" dirty="0"/>
              <a:t>AI</a:t>
            </a:r>
            <a:r>
              <a:rPr lang="ko-KR" altLang="en-US" sz="1100" u="sng" dirty="0"/>
              <a:t>상황추론 예시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41A294-F62C-7531-D5F3-2BB6AACA6133}"/>
              </a:ext>
            </a:extLst>
          </p:cNvPr>
          <p:cNvSpPr txBox="1"/>
          <p:nvPr/>
        </p:nvSpPr>
        <p:spPr>
          <a:xfrm>
            <a:off x="8246460" y="3134639"/>
            <a:ext cx="948161" cy="169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en-US"/>
            </a:defPPr>
            <a:lvl1pPr>
              <a:defRPr sz="14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나눔바른고딕" panose="020B0603020101020101" charset="-127"/>
              </a:defRPr>
            </a:lvl1pPr>
          </a:lstStyle>
          <a:p>
            <a:r>
              <a:rPr lang="en-US" altLang="ko-KR" sz="1100" u="sng" dirty="0"/>
              <a:t>1</a:t>
            </a:r>
            <a:r>
              <a:rPr lang="ko-KR" altLang="en-US" sz="1100" u="sng" dirty="0"/>
              <a:t>차 긴급도 판단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7C02F0A3-FD80-C35D-5005-35507AC69054}"/>
              </a:ext>
            </a:extLst>
          </p:cNvPr>
          <p:cNvSpPr/>
          <p:nvPr/>
        </p:nvSpPr>
        <p:spPr>
          <a:xfrm>
            <a:off x="8061960" y="3377671"/>
            <a:ext cx="1317160" cy="735509"/>
          </a:xfrm>
          <a:prstGeom prst="roundRect">
            <a:avLst>
              <a:gd name="adj" fmla="val 8379"/>
            </a:avLst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중증 낙상 또는 실신 가능성 높음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837FEC2A-802F-20E1-45D8-46F1883F25EF}"/>
              </a:ext>
            </a:extLst>
          </p:cNvPr>
          <p:cNvCxnSpPr>
            <a:stCxn id="19" idx="3"/>
            <a:endCxn id="22" idx="1"/>
          </p:cNvCxnSpPr>
          <p:nvPr/>
        </p:nvCxnSpPr>
        <p:spPr>
          <a:xfrm>
            <a:off x="7703507" y="3745426"/>
            <a:ext cx="3584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92E5A58-79C3-DFD3-575B-A6A435D868CB}"/>
              </a:ext>
            </a:extLst>
          </p:cNvPr>
          <p:cNvSpPr/>
          <p:nvPr/>
        </p:nvSpPr>
        <p:spPr>
          <a:xfrm>
            <a:off x="5158637" y="4179315"/>
            <a:ext cx="2544870" cy="735509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[</a:t>
            </a:r>
            <a:r>
              <a:rPr lang="ko-KR" altLang="en-US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상황 </a:t>
            </a:r>
            <a:r>
              <a:rPr lang="en-US" altLang="ko-KR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B]</a:t>
            </a:r>
          </a:p>
          <a:p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화재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급격한 온도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연기 상승 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+ 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활동량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움직임 없음 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+ 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출입문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닫힘 상태</a:t>
            </a:r>
            <a:endParaRPr lang="en-US" altLang="ko-KR" sz="11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324014F-4097-5EAA-D18B-25259F382C55}"/>
              </a:ext>
            </a:extLst>
          </p:cNvPr>
          <p:cNvSpPr/>
          <p:nvPr/>
        </p:nvSpPr>
        <p:spPr>
          <a:xfrm>
            <a:off x="8061960" y="4179315"/>
            <a:ext cx="1317160" cy="735509"/>
          </a:xfrm>
          <a:prstGeom prst="roundRect">
            <a:avLst>
              <a:gd name="adj" fmla="val 8379"/>
            </a:avLst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화재로 인한 고립 및 질식 위험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44D80DF0-FB35-A818-0792-5E08EC50C857}"/>
              </a:ext>
            </a:extLst>
          </p:cNvPr>
          <p:cNvCxnSpPr>
            <a:stCxn id="25" idx="3"/>
            <a:endCxn id="26" idx="1"/>
          </p:cNvCxnSpPr>
          <p:nvPr/>
        </p:nvCxnSpPr>
        <p:spPr>
          <a:xfrm>
            <a:off x="7703507" y="4547070"/>
            <a:ext cx="3584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59DDF64-0096-A6F3-1501-27C508C61D39}"/>
              </a:ext>
            </a:extLst>
          </p:cNvPr>
          <p:cNvSpPr/>
          <p:nvPr/>
        </p:nvSpPr>
        <p:spPr>
          <a:xfrm>
            <a:off x="5158637" y="4983673"/>
            <a:ext cx="2544870" cy="735509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[</a:t>
            </a:r>
            <a:r>
              <a:rPr lang="ko-KR" altLang="en-US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상황 </a:t>
            </a:r>
            <a:r>
              <a:rPr lang="en-US" altLang="ko-KR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C]</a:t>
            </a:r>
          </a:p>
          <a:p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활동량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화장실에서 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30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분 이상 미동 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+ 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웨어러블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</a:t>
            </a:r>
            <a:r>
              <a:rPr lang="ko-KR" altLang="en-US" sz="1100" dirty="0" err="1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심박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호흡수 안정적</a:t>
            </a:r>
            <a:endParaRPr lang="en-US" altLang="ko-KR" sz="11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9D31412-E5CE-5E36-A9F6-FD99EAB3E7E8}"/>
              </a:ext>
            </a:extLst>
          </p:cNvPr>
          <p:cNvSpPr/>
          <p:nvPr/>
        </p:nvSpPr>
        <p:spPr>
          <a:xfrm>
            <a:off x="8061960" y="4983673"/>
            <a:ext cx="1317160" cy="735509"/>
          </a:xfrm>
          <a:prstGeom prst="roundRect">
            <a:avLst>
              <a:gd name="adj" fmla="val 8379"/>
            </a:avLst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단순 수면 또는 기기 오류 가능성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E8F81782-1763-E457-C810-404D8230BA89}"/>
              </a:ext>
            </a:extLst>
          </p:cNvPr>
          <p:cNvCxnSpPr>
            <a:stCxn id="28" idx="3"/>
            <a:endCxn id="29" idx="1"/>
          </p:cNvCxnSpPr>
          <p:nvPr/>
        </p:nvCxnSpPr>
        <p:spPr>
          <a:xfrm>
            <a:off x="7703507" y="5351428"/>
            <a:ext cx="3584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9F46F67-B0D7-A8BA-E0CE-3E3134EB072F}"/>
              </a:ext>
            </a:extLst>
          </p:cNvPr>
          <p:cNvSpPr/>
          <p:nvPr/>
        </p:nvSpPr>
        <p:spPr>
          <a:xfrm>
            <a:off x="5158637" y="5795938"/>
            <a:ext cx="2544870" cy="735509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[</a:t>
            </a:r>
            <a:r>
              <a:rPr lang="ko-KR" altLang="en-US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상황 </a:t>
            </a:r>
            <a:r>
              <a:rPr lang="en-US" altLang="ko-KR" sz="1100" dirty="0">
                <a:solidFill>
                  <a:srgbClr val="0070C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D]</a:t>
            </a:r>
          </a:p>
          <a:p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활동량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수직 낙하 패턴 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+ 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웨어러블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충격 감지 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+ [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활동량</a:t>
            </a:r>
            <a:r>
              <a:rPr lang="en-US" altLang="ko-KR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1</a:t>
            </a:r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분 내 스스로 움직임 재개</a:t>
            </a:r>
            <a:endParaRPr lang="en-US" altLang="ko-KR" sz="11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F0CB3630-049C-486A-F581-BC68F506F61B}"/>
              </a:ext>
            </a:extLst>
          </p:cNvPr>
          <p:cNvSpPr/>
          <p:nvPr/>
        </p:nvSpPr>
        <p:spPr>
          <a:xfrm>
            <a:off x="8061960" y="5795938"/>
            <a:ext cx="1317160" cy="735509"/>
          </a:xfrm>
          <a:prstGeom prst="roundRect">
            <a:avLst>
              <a:gd name="adj" fmla="val 8379"/>
            </a:avLst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스스로 일어난 경미한 낙상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7F9EEA88-9A16-5199-4FE2-5E0039F510C1}"/>
              </a:ext>
            </a:extLst>
          </p:cNvPr>
          <p:cNvCxnSpPr>
            <a:stCxn id="31" idx="3"/>
            <a:endCxn id="32" idx="1"/>
          </p:cNvCxnSpPr>
          <p:nvPr/>
        </p:nvCxnSpPr>
        <p:spPr>
          <a:xfrm>
            <a:off x="7703507" y="6163693"/>
            <a:ext cx="3584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9EF7E-2729-7DB4-4DDD-84950CE4C9C3}"/>
              </a:ext>
            </a:extLst>
          </p:cNvPr>
          <p:cNvSpPr/>
          <p:nvPr/>
        </p:nvSpPr>
        <p:spPr>
          <a:xfrm>
            <a:off x="388937" y="1109532"/>
            <a:ext cx="3381397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사고대응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(Intelligent-Response)</a:t>
            </a:r>
          </a:p>
        </p:txBody>
      </p:sp>
    </p:spTree>
    <p:extLst>
      <p:ext uri="{BB962C8B-B14F-4D97-AF65-F5344CB8AC3E}">
        <p14:creationId xmlns:p14="http://schemas.microsoft.com/office/powerpoint/2010/main" val="82644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57E20-39FA-DE47-DB05-0135BB4A6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4D742D-03B5-BDFA-2E73-FBE3A7D2F698}"/>
              </a:ext>
            </a:extLst>
          </p:cNvPr>
          <p:cNvSpPr txBox="1"/>
          <p:nvPr/>
        </p:nvSpPr>
        <p:spPr>
          <a:xfrm>
            <a:off x="388938" y="1592071"/>
            <a:ext cx="9250362" cy="46935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  <a:defRPr sz="1100"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dirty="0"/>
              <a:t>AI</a:t>
            </a:r>
            <a:r>
              <a:rPr lang="ko-KR" altLang="en-US" dirty="0"/>
              <a:t>를 활용한 자동 긴급도 판정의 핵심은 개별 센서의 단편적인 정보를 종합하여 상황의 위급함을 입체적으로 추론하는 것임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단순히 </a:t>
            </a:r>
            <a:r>
              <a:rPr lang="en-US" altLang="ko-KR" dirty="0"/>
              <a:t>'</a:t>
            </a:r>
            <a:r>
              <a:rPr lang="ko-KR" altLang="en-US" dirty="0"/>
              <a:t>낙상</a:t>
            </a:r>
            <a:r>
              <a:rPr lang="en-US" altLang="ko-KR" dirty="0"/>
              <a:t>'</a:t>
            </a:r>
            <a:r>
              <a:rPr lang="ko-KR" altLang="en-US" dirty="0"/>
              <a:t>이라는 이벤트만 감지하는 것을 넘어</a:t>
            </a:r>
            <a:r>
              <a:rPr lang="en-US" altLang="ko-KR" dirty="0"/>
              <a:t>, '</a:t>
            </a:r>
            <a:r>
              <a:rPr lang="ko-KR" altLang="en-US" dirty="0"/>
              <a:t>의식을 잃은 채 쓰러진 낙상</a:t>
            </a:r>
            <a:r>
              <a:rPr lang="en-US" altLang="ko-KR" dirty="0"/>
              <a:t>'</a:t>
            </a:r>
            <a:r>
              <a:rPr lang="ko-KR" altLang="en-US" dirty="0"/>
              <a:t>인지 </a:t>
            </a:r>
            <a:r>
              <a:rPr lang="en-US" altLang="ko-KR" dirty="0"/>
              <a:t>'</a:t>
            </a:r>
            <a:r>
              <a:rPr lang="ko-KR" altLang="en-US" dirty="0"/>
              <a:t>스스로 일어난 가벼운 낙상</a:t>
            </a:r>
            <a:r>
              <a:rPr lang="en-US" altLang="ko-KR" dirty="0"/>
              <a:t>'</a:t>
            </a:r>
            <a:r>
              <a:rPr lang="ko-KR" altLang="en-US" dirty="0"/>
              <a:t>인지를 구분해 대응의 우선순위를 정하는 것이 목표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AAF3086-10F3-8B28-970E-E6CEF5A2B137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srgbClr val="465C89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j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C4DBD09-5D57-A808-F682-8B2FB554B9C5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8EBB6E-4E92-E955-5981-4CDAC336C703}"/>
              </a:ext>
            </a:extLst>
          </p:cNvPr>
          <p:cNvSpPr txBox="1"/>
          <p:nvPr/>
        </p:nvSpPr>
        <p:spPr>
          <a:xfrm>
            <a:off x="3974724" y="1188537"/>
            <a:ext cx="4954044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en-US"/>
            </a:defPPr>
            <a:lvl1pPr>
              <a:defRPr sz="14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나눔바른고딕" panose="020B0603020101020101" charset="-127"/>
              </a:defRPr>
            </a:lvl1pPr>
          </a:lstStyle>
          <a:p>
            <a:r>
              <a:rPr lang="en-US" altLang="ko-KR" dirty="0"/>
              <a:t>AI</a:t>
            </a:r>
            <a:r>
              <a:rPr lang="ko-KR" altLang="en-US" dirty="0"/>
              <a:t>를 활용한 자동 긴급도 판정방안 </a:t>
            </a:r>
            <a:r>
              <a:rPr lang="en-US" altLang="ko-KR" dirty="0"/>
              <a:t>(4</a:t>
            </a:r>
            <a:r>
              <a:rPr lang="ko-KR" altLang="en-US" dirty="0"/>
              <a:t>단계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E9913B4-C677-DE7A-81C8-2672A74CDE98}"/>
              </a:ext>
            </a:extLst>
          </p:cNvPr>
          <p:cNvSpPr/>
          <p:nvPr/>
        </p:nvSpPr>
        <p:spPr>
          <a:xfrm>
            <a:off x="526880" y="2249520"/>
            <a:ext cx="701845" cy="29365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3</a:t>
            </a:r>
            <a:r>
              <a:rPr lang="ko-KR" altLang="en-US" sz="11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단계</a:t>
            </a:r>
            <a:endParaRPr lang="en-US" altLang="ko-KR" sz="11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A41D003-A90D-4146-6055-441B8EDBEFA5}"/>
              </a:ext>
            </a:extLst>
          </p:cNvPr>
          <p:cNvSpPr/>
          <p:nvPr/>
        </p:nvSpPr>
        <p:spPr>
          <a:xfrm>
            <a:off x="1228726" y="2249520"/>
            <a:ext cx="3518638" cy="293655"/>
          </a:xfrm>
          <a:prstGeom prst="rect">
            <a:avLst/>
          </a:prstGeom>
          <a:solidFill>
            <a:srgbClr val="BDD7EE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 </a:t>
            </a:r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능동적 상호작용을 통한 최종 검증 </a:t>
            </a:r>
            <a:r>
              <a:rPr lang="ko-KR" altLang="en-US" sz="11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및 판정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6522F09-8FCF-F74F-72A9-E39EC3BC723F}"/>
              </a:ext>
            </a:extLst>
          </p:cNvPr>
          <p:cNvSpPr/>
          <p:nvPr/>
        </p:nvSpPr>
        <p:spPr>
          <a:xfrm>
            <a:off x="5049396" y="2249520"/>
            <a:ext cx="701845" cy="29365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4</a:t>
            </a:r>
            <a:r>
              <a:rPr lang="ko-KR" altLang="en-US" sz="110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단계</a:t>
            </a:r>
            <a:endParaRPr lang="en-US" altLang="ko-KR" sz="11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DB53085-C343-2995-C563-2F0620C75240}"/>
              </a:ext>
            </a:extLst>
          </p:cNvPr>
          <p:cNvSpPr/>
          <p:nvPr/>
        </p:nvSpPr>
        <p:spPr>
          <a:xfrm>
            <a:off x="5751242" y="2249520"/>
            <a:ext cx="3518638" cy="293655"/>
          </a:xfrm>
          <a:prstGeom prst="rect">
            <a:avLst/>
          </a:prstGeom>
          <a:solidFill>
            <a:srgbClr val="BDD7EE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최종 긴급도 판정 결과 및 대응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373D86-4E8F-5B86-BBC7-BBDD9473769A}"/>
              </a:ext>
            </a:extLst>
          </p:cNvPr>
          <p:cNvSpPr/>
          <p:nvPr/>
        </p:nvSpPr>
        <p:spPr>
          <a:xfrm>
            <a:off x="587553" y="381199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</a:t>
            </a:r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차 질문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551BA0D-6BF9-3D00-6EB2-175B5ACF4F94}"/>
              </a:ext>
            </a:extLst>
          </p:cNvPr>
          <p:cNvSpPr/>
          <p:nvPr/>
        </p:nvSpPr>
        <p:spPr>
          <a:xfrm>
            <a:off x="587553" y="4417061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응답분석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3A857D-57C5-07C8-3F1B-B8810A6D637E}"/>
              </a:ext>
            </a:extLst>
          </p:cNvPr>
          <p:cNvSpPr/>
          <p:nvPr/>
        </p:nvSpPr>
        <p:spPr>
          <a:xfrm>
            <a:off x="587553" y="5584902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2</a:t>
            </a:r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차 질문 및 최종 판정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8366E5-7CE6-4C53-F48B-06978697DC9A}"/>
              </a:ext>
            </a:extLst>
          </p:cNvPr>
          <p:cNvSpPr txBox="1"/>
          <p:nvPr/>
        </p:nvSpPr>
        <p:spPr>
          <a:xfrm>
            <a:off x="1550155" y="3748246"/>
            <a:ext cx="319720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(1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차 질문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게이트웨이 스피커에서 크고 명확한 목소리로 질문함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어르신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! </a:t>
            </a: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괜찮으세요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응급상황이 감지되었습니다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대답해주세요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!"</a:t>
            </a:r>
            <a:endParaRPr lang="ko-KR" altLang="en-US" sz="11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80C2DE-186C-C649-EEFE-40E797A04E96}"/>
              </a:ext>
            </a:extLst>
          </p:cNvPr>
          <p:cNvSpPr txBox="1"/>
          <p:nvPr/>
        </p:nvSpPr>
        <p:spPr>
          <a:xfrm>
            <a:off x="1548946" y="5525723"/>
            <a:ext cx="3264821" cy="1054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명확한 응답이 없을 시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구조를 위한 질문을 함</a:t>
            </a:r>
            <a:endParaRPr lang="en-US" altLang="ko-KR" sz="11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어르신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! 119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에 바로 연결할까요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도움이 필요하시면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도와줘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라고 말씀해주세요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!"</a:t>
            </a:r>
          </a:p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도와줘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또는 비명 감지 시 → 최고 등급 확정</a:t>
            </a:r>
          </a:p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최종 무응답 시 → 최고 등급 확정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4C9668B4-42A7-14E4-A33C-925C7FD2AD51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>
            <a:off x="1068854" y="4199506"/>
            <a:ext cx="0" cy="217555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582C798-22A1-1A10-AD26-14DD218A91A1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1068854" y="4804577"/>
            <a:ext cx="0" cy="780325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B9F4E9D-F2CB-C57F-C2C0-09EEB7E8E511}"/>
              </a:ext>
            </a:extLst>
          </p:cNvPr>
          <p:cNvSpPr txBox="1"/>
          <p:nvPr/>
        </p:nvSpPr>
        <p:spPr>
          <a:xfrm>
            <a:off x="526880" y="2543175"/>
            <a:ext cx="4220484" cy="6001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  <a:defRPr sz="1100"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dirty="0"/>
              <a:t>1, 2</a:t>
            </a:r>
            <a:r>
              <a:rPr lang="ko-KR" altLang="en-US" dirty="0"/>
              <a:t>단계를 통해 긴급 상황으로 추정될 경우</a:t>
            </a:r>
            <a:r>
              <a:rPr lang="en-US" altLang="ko-KR" dirty="0"/>
              <a:t>, AI</a:t>
            </a:r>
            <a:r>
              <a:rPr lang="ko-KR" altLang="en-US" dirty="0"/>
              <a:t>가 게이트웨이를 통해 직접 어르신과 소통하여 최종 긴급도를 확정합니다</a:t>
            </a:r>
            <a:r>
              <a:rPr lang="en-US" altLang="ko-KR" dirty="0"/>
              <a:t>. </a:t>
            </a:r>
            <a:r>
              <a:rPr lang="ko-KR" altLang="en-US" dirty="0"/>
              <a:t>의식 여부와 응답 가능 여부가 긴급도를 가르는 결정적인 기준이 됨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04B42D-FD78-3ADC-22F4-01AC22F984FE}"/>
              </a:ext>
            </a:extLst>
          </p:cNvPr>
          <p:cNvSpPr txBox="1"/>
          <p:nvPr/>
        </p:nvSpPr>
        <p:spPr>
          <a:xfrm>
            <a:off x="5049396" y="2543175"/>
            <a:ext cx="4220484" cy="6001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  <a:defRPr sz="1100"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dirty="0"/>
              <a:t>1, 2</a:t>
            </a:r>
            <a:r>
              <a:rPr lang="ko-KR" altLang="en-US" dirty="0"/>
              <a:t>단계를 통해 긴급 상황으로 추정될 경우</a:t>
            </a:r>
            <a:r>
              <a:rPr lang="en-US" altLang="ko-KR" dirty="0"/>
              <a:t>, AI</a:t>
            </a:r>
            <a:r>
              <a:rPr lang="ko-KR" altLang="en-US" dirty="0"/>
              <a:t>가 게이트웨이를 통해 직접 어르신과 소통하여 최종 긴급도를 확정합니다</a:t>
            </a:r>
            <a:r>
              <a:rPr lang="en-US" altLang="ko-KR" dirty="0"/>
              <a:t>. </a:t>
            </a:r>
            <a:r>
              <a:rPr lang="ko-KR" altLang="en-US" dirty="0"/>
              <a:t>의식 여부와 응답 가능 여부가 긴급도를 가르는 결정적인 기준이 됨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5615A1-D7C6-AB15-E376-2D3360D11760}"/>
              </a:ext>
            </a:extLst>
          </p:cNvPr>
          <p:cNvSpPr txBox="1"/>
          <p:nvPr/>
        </p:nvSpPr>
        <p:spPr>
          <a:xfrm>
            <a:off x="1548550" y="4349864"/>
            <a:ext cx="3286975" cy="1184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무응답 또는 신음소리만 들릴 경우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의식 없음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으로 판단</a:t>
            </a:r>
          </a:p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넘어졌어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", 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아파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등 고통을 호소하는 음성이 들릴 경우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의식은 있으나 거동 불가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로 판단</a:t>
            </a:r>
          </a:p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괜찮아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등 명확한 의사 표현이 들릴 경우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의식 있고 상황 인지 가능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으로 판단</a:t>
            </a:r>
          </a:p>
        </p:txBody>
      </p:sp>
      <p:graphicFrame>
        <p:nvGraphicFramePr>
          <p:cNvPr id="36" name="Group 68">
            <a:extLst>
              <a:ext uri="{FF2B5EF4-FFF2-40B4-BE49-F238E27FC236}">
                <a16:creationId xmlns:a16="http://schemas.microsoft.com/office/drawing/2014/main" id="{62ECEFEE-2C2D-DDAC-71B7-A527C42D7F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2614888"/>
              </p:ext>
            </p:extLst>
          </p:nvPr>
        </p:nvGraphicFramePr>
        <p:xfrm>
          <a:off x="5070475" y="3293508"/>
          <a:ext cx="4220485" cy="3225758"/>
        </p:xfrm>
        <a:graphic>
          <a:graphicData uri="http://schemas.openxmlformats.org/drawingml/2006/table">
            <a:tbl>
              <a:tblPr/>
              <a:tblGrid>
                <a:gridCol w="730250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1790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9535">
                  <a:extLst>
                    <a:ext uri="{9D8B030D-6E8A-4147-A177-3AD203B41FA5}">
                      <a16:colId xmlns:a16="http://schemas.microsoft.com/office/drawing/2014/main" val="2155375680"/>
                    </a:ext>
                  </a:extLst>
                </a:gridCol>
              </a:tblGrid>
              <a:tr h="2565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긴급도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388757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777514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166271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555029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1943786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332543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2721300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110057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판정기준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자동대응 조치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44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긴급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(Critical)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의식이 없거나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명확한 응답이 없는 심각한 상황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중증 낙상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화재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심정지 등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) </a:t>
                      </a: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명확한 구조 요청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("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살려줘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", "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도와줘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")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이 있는 경우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119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긴급 신고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위치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환자 상태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질환 정보 자동 전송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) </a:t>
                      </a: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보호자 및 응급안전 요원에게 최고 등급 알림 발송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85404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위급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(Urgent)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의식은 있으나 거동이 불가하거나 극심한 고통을 호소하는 상황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응급호출기를 직접 누른 경우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관제센터 우선 연결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상황 설명 및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119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신고 판단요청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)</a:t>
                      </a: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보호자에게 위급상황 알림 발송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417499"/>
                  </a:ext>
                </a:extLst>
              </a:tr>
              <a:tr h="10707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주의 </a:t>
                      </a: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(Caution)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스스로 일어나는 등 경미한 사고로 확인이 필요한 경우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평소와 다른 이상 행동 패턴이 지속적으로 감지되는 경우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관제센터 모니터링 알림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보호자에게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주의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알림 및 안부 전화 권유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AI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가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“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불편하시면 호출 버튼을 눌러주세요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"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안내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06153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3EE8168A-AFC3-A9A6-E213-19A95FC3C388}"/>
              </a:ext>
            </a:extLst>
          </p:cNvPr>
          <p:cNvSpPr/>
          <p:nvPr/>
        </p:nvSpPr>
        <p:spPr>
          <a:xfrm>
            <a:off x="388937" y="1109532"/>
            <a:ext cx="3381397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사고대응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(Intelligent-Response)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301D8D-3BD7-5532-8081-C9C6FE2749FC}"/>
              </a:ext>
            </a:extLst>
          </p:cNvPr>
          <p:cNvSpPr/>
          <p:nvPr/>
        </p:nvSpPr>
        <p:spPr>
          <a:xfrm>
            <a:off x="587553" y="3218826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상황발생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56AEAE-27D4-D08B-75B2-34F3E1717772}"/>
              </a:ext>
            </a:extLst>
          </p:cNvPr>
          <p:cNvSpPr txBox="1"/>
          <p:nvPr/>
        </p:nvSpPr>
        <p:spPr>
          <a:xfrm>
            <a:off x="1550155" y="3237744"/>
            <a:ext cx="319720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  <a:defRPr sz="1100"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r>
              <a:rPr lang="en-US" altLang="ko-KR" dirty="0"/>
              <a:t>AI</a:t>
            </a:r>
            <a:r>
              <a:rPr lang="ko-KR" altLang="en-US" dirty="0"/>
              <a:t>가 낙상으로 </a:t>
            </a:r>
            <a:r>
              <a:rPr lang="en-US" altLang="ko-KR" dirty="0"/>
              <a:t>1</a:t>
            </a:r>
            <a:r>
              <a:rPr lang="ko-KR" altLang="en-US" dirty="0"/>
              <a:t>차 판단하고 대상자에게 질문시작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8F69705-151C-E34D-BB85-10E38706DCDC}"/>
              </a:ext>
            </a:extLst>
          </p:cNvPr>
          <p:cNvCxnSpPr>
            <a:cxnSpLocks/>
            <a:stCxn id="17" idx="2"/>
            <a:endCxn id="9" idx="0"/>
          </p:cNvCxnSpPr>
          <p:nvPr/>
        </p:nvCxnSpPr>
        <p:spPr>
          <a:xfrm>
            <a:off x="1068854" y="3606342"/>
            <a:ext cx="0" cy="205648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83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F6953-5F48-762B-2837-764CE81B8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89FCC52D-4420-B448-8813-E35A8AA60272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srgbClr val="465C89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j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7DF155F-7046-53BE-6D68-099288C08D31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graphicFrame>
        <p:nvGraphicFramePr>
          <p:cNvPr id="4" name="Group 68">
            <a:extLst>
              <a:ext uri="{FF2B5EF4-FFF2-40B4-BE49-F238E27FC236}">
                <a16:creationId xmlns:a16="http://schemas.microsoft.com/office/drawing/2014/main" id="{EB5FA5EF-777D-2263-0C9C-DEE07C20C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468511"/>
              </p:ext>
            </p:extLst>
          </p:nvPr>
        </p:nvGraphicFramePr>
        <p:xfrm>
          <a:off x="388937" y="1642719"/>
          <a:ext cx="9128126" cy="4876545"/>
        </p:xfrm>
        <a:graphic>
          <a:graphicData uri="http://schemas.openxmlformats.org/drawingml/2006/table">
            <a:tbl>
              <a:tblPr/>
              <a:tblGrid>
                <a:gridCol w="1026504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4434214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  <a:gridCol w="3667408">
                  <a:extLst>
                    <a:ext uri="{9D8B030D-6E8A-4147-A177-3AD203B41FA5}">
                      <a16:colId xmlns:a16="http://schemas.microsoft.com/office/drawing/2014/main" val="2428273190"/>
                    </a:ext>
                  </a:extLst>
                </a:gridCol>
              </a:tblGrid>
              <a:tr h="34896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마음친구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(Heart-Friend AI)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</a:t>
                      </a:r>
                      <a:r>
                        <a:rPr kumimoji="1" lang="en-US" altLang="ko-KR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시나리오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008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서비스 개요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게이트웨이를 통해 대상자와 일상적인 대화를 나누는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AI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말벗 서비스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단순히 정보를 제공하는 것을 넘어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대상자의 목소리 톤과 단어 선택을 분석하여 감정 상태를 파악하고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맞춤형 대화와 콘텐츠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(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라디오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영상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)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를 추천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대화를 통해 우울감이나 인지 저하 징후를 조기에 발견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101931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학습데이터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개인 음성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대상자와의 일상 대화 음성 데이터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감정 분석 및 개인화에 활용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 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공공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일반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한국어 대규모 언어 데이터셋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노인 심리상담 대화 스크립트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치매안심센터의 인지강화 프로그램 콘텐츠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442107"/>
                  </a:ext>
                </a:extLst>
              </a:tr>
              <a:tr h="986022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학습모델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대규모 언어모델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(LLM):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사람처럼 자연스럽고 공감능력이 뛰어난 대화를 생성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감성 분석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(Sentiment Analysis):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대상자 음성의 높낮이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속도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사용하는 단어를 분석하여 대상자의 기쁨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슬픔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분노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우울 등의 감정을 파악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647077"/>
                  </a:ext>
                </a:extLst>
              </a:tr>
              <a:tr h="694012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학습방법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전이학습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(Transfer Learning):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사전 학습된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LLM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을 노인 대화 데이터와 심리상담 데이터로 미세 조정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(Fine-tuning)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하여 노년층에 특화된 대화 모델을 생성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51415"/>
                  </a:ext>
                </a:extLst>
              </a:tr>
              <a:tr h="798139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기대효과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사회적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고립감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해소 및 정서적 안정감 제공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우울증 및 치매 초기 증상 조기 발견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비대면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안부 확인 및 인지 능력 유지에 기여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262731"/>
                  </a:ext>
                </a:extLst>
              </a:tr>
            </a:tbl>
          </a:graphicData>
        </a:graphic>
      </p:graphicFrame>
      <p:sp>
        <p:nvSpPr>
          <p:cNvPr id="28" name="직사각형 27">
            <a:extLst>
              <a:ext uri="{FF2B5EF4-FFF2-40B4-BE49-F238E27FC236}">
                <a16:creationId xmlns:a16="http://schemas.microsoft.com/office/drawing/2014/main" id="{DA2EBAA1-464B-7DA2-9C88-84EBD8353240}"/>
              </a:ext>
            </a:extLst>
          </p:cNvPr>
          <p:cNvSpPr/>
          <p:nvPr/>
        </p:nvSpPr>
        <p:spPr>
          <a:xfrm>
            <a:off x="388937" y="1109532"/>
            <a:ext cx="3662363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감성케어</a:t>
            </a:r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(Empathetic-Companion)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23C53C-A00D-073B-32E3-BC4D44865CDE}"/>
              </a:ext>
            </a:extLst>
          </p:cNvPr>
          <p:cNvSpPr/>
          <p:nvPr/>
        </p:nvSpPr>
        <p:spPr>
          <a:xfrm>
            <a:off x="6089552" y="216923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일상대화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0BEEB72-5135-73CC-D8D9-87590805C90B}"/>
              </a:ext>
            </a:extLst>
          </p:cNvPr>
          <p:cNvSpPr/>
          <p:nvPr/>
        </p:nvSpPr>
        <p:spPr>
          <a:xfrm>
            <a:off x="6089552" y="3128549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감성교류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9D2B1BE-31C4-F53E-CBE6-ACD6CE2C9D61}"/>
              </a:ext>
            </a:extLst>
          </p:cNvPr>
          <p:cNvSpPr/>
          <p:nvPr/>
        </p:nvSpPr>
        <p:spPr>
          <a:xfrm>
            <a:off x="6089552" y="4263781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맞춤 컨텐츠 제공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8C8300D-695B-3D32-6E7F-0ABA18F178FC}"/>
              </a:ext>
            </a:extLst>
          </p:cNvPr>
          <p:cNvSpPr/>
          <p:nvPr/>
        </p:nvSpPr>
        <p:spPr>
          <a:xfrm>
            <a:off x="6089552" y="543012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이상 징후 리포트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8040E5C-4C46-8B2B-E719-3A4687756FA0}"/>
              </a:ext>
            </a:extLst>
          </p:cNvPr>
          <p:cNvSpPr txBox="1"/>
          <p:nvPr/>
        </p:nvSpPr>
        <p:spPr>
          <a:xfrm>
            <a:off x="7052154" y="2136992"/>
            <a:ext cx="236741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D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대상자가 게이트웨이에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오늘 날씨 어때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라고 물어 봄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426FED-1E32-9A1E-0C18-5843B5B5A9FC}"/>
              </a:ext>
            </a:extLst>
          </p:cNvPr>
          <p:cNvSpPr txBox="1"/>
          <p:nvPr/>
        </p:nvSpPr>
        <p:spPr>
          <a:xfrm>
            <a:off x="7052154" y="3064805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오늘은 화창해서 산책하기 좋은 </a:t>
            </a: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날씨네요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!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 목소리에 힘이 넘치시는 걸 보니 기분이 </a:t>
            </a: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좋으신가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봐요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라고 응답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81B46E1-4143-052A-84CF-756708A6425C}"/>
              </a:ext>
            </a:extLst>
          </p:cNvPr>
          <p:cNvSpPr txBox="1"/>
          <p:nvPr/>
        </p:nvSpPr>
        <p:spPr>
          <a:xfrm>
            <a:off x="7052154" y="4206753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대상자가 좋아하시는 김용임 씨 라디오 트로트 방송을 틀어드릴까요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라고 제안하고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대상자가 좋다고 하자 라디오를 재생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6E7CA77-114A-E05D-C1B4-940AC67FADC0}"/>
              </a:ext>
            </a:extLst>
          </p:cNvPr>
          <p:cNvSpPr txBox="1"/>
          <p:nvPr/>
        </p:nvSpPr>
        <p:spPr>
          <a:xfrm>
            <a:off x="7052154" y="5379189"/>
            <a:ext cx="2367419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며칠 뒤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는 대상자의 말수가 줄고 부정적인 단어 사용이 늘어난 것을 감지하여 </a:t>
            </a: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응급관리요원에게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"D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최근 대화에서 </a:t>
            </a: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우울감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지표 상승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관심 필요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라는 주간 리포트를 보냄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74F8D6D5-043B-A8A3-2AEA-CFCC599F24EB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6570853" y="2556746"/>
            <a:ext cx="0" cy="57180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8413D6DE-5075-133F-FC07-6BFBE9D41DAD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>
            <a:off x="6570853" y="3516065"/>
            <a:ext cx="0" cy="747716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64FF4024-BBC7-A3FA-3FB0-FE418B209D31}"/>
              </a:ext>
            </a:extLst>
          </p:cNvPr>
          <p:cNvCxnSpPr>
            <a:cxnSpLocks/>
            <a:stCxn id="33" idx="2"/>
            <a:endCxn id="34" idx="0"/>
          </p:cNvCxnSpPr>
          <p:nvPr/>
        </p:nvCxnSpPr>
        <p:spPr>
          <a:xfrm>
            <a:off x="6570853" y="4651297"/>
            <a:ext cx="0" cy="77882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484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2F9622-1CD8-B6FB-D9D7-0A30B32D4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DC47F3E2-85F7-BFD2-5C03-E740CE3DA258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srgbClr val="465C89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j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EBB5844-3E1F-0AFD-7710-76556689F666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graphicFrame>
        <p:nvGraphicFramePr>
          <p:cNvPr id="4" name="Group 68">
            <a:extLst>
              <a:ext uri="{FF2B5EF4-FFF2-40B4-BE49-F238E27FC236}">
                <a16:creationId xmlns:a16="http://schemas.microsoft.com/office/drawing/2014/main" id="{0B02EE7D-675B-4BA3-E89B-AD7F1EF78B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6500742"/>
              </p:ext>
            </p:extLst>
          </p:nvPr>
        </p:nvGraphicFramePr>
        <p:xfrm>
          <a:off x="388937" y="1642719"/>
          <a:ext cx="9128126" cy="4815147"/>
        </p:xfrm>
        <a:graphic>
          <a:graphicData uri="http://schemas.openxmlformats.org/drawingml/2006/table">
            <a:tbl>
              <a:tblPr/>
              <a:tblGrid>
                <a:gridCol w="1026504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4434214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  <a:gridCol w="3667408">
                  <a:extLst>
                    <a:ext uri="{9D8B030D-6E8A-4147-A177-3AD203B41FA5}">
                      <a16:colId xmlns:a16="http://schemas.microsoft.com/office/drawing/2014/main" val="2428273190"/>
                    </a:ext>
                  </a:extLst>
                </a:gridCol>
              </a:tblGrid>
              <a:tr h="3369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가족이음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(Family-Link AI)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</a:t>
                      </a:r>
                      <a:r>
                        <a:rPr kumimoji="1" lang="en-US" altLang="ko-KR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시나리오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1214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서비스 개요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대상자의 사생활을 철저히 보호하면서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가족에게는 심리적 안정감을 주는 소통 서비스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. </a:t>
                      </a: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활동량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수면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외출 등 민감한 수치 데이터를 직접 보여주는 대신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AI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가 이를 종합적으로 분석하여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"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오늘도 평소처럼 활기차게 지내셨어요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"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또는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"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오늘은 평소보다 활동이 적으시네요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.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따뜻한 안부 전화 한 통 어떠세요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? "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와 같이 부드러운 요약 리포트를 가족 앱으로 전송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 </a:t>
                      </a: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게이트웨이를 통해 간편하게 음성 메시지를 주고받는 기능도 제공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802259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학습데이터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댁내장비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활동량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출입 감지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수면 패턴 등 모든 센서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비식별화 및 요약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상호작용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게이트웨이를 통한 음성 메시지 녹음 및 재생 기록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442107"/>
                  </a:ext>
                </a:extLst>
              </a:tr>
              <a:tr h="114058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적용 </a:t>
                      </a:r>
                      <a:r>
                        <a:rPr lang="en-US" altLang="ko-KR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AI</a:t>
                      </a:r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기술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데이터 요약 및 자연어 생성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(NLG):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복잡한 센서 데이터를 가족이 이해하기 쉽고 안심할 수 있는 문장 형태의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일일 리포트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로 자동 생성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음성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-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텍스트 변환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(STT) /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텍스트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-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음성 변환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(TTS):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대상자가 게이트웨이에 남긴 음성 메시지를 텍스트로 변환하여 가족에게 전달하거나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가족이 앱에 남긴 텍스트를 대상자에게 음성으로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읽어줌</a:t>
                      </a:r>
                      <a:endParaRPr lang="ko-KR" alt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647077"/>
                  </a:ext>
                </a:extLst>
              </a:tr>
              <a:tr h="92325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기대효과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과도한 감시가 아닌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안심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을 주는 소통 방식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자녀의 심리적 불안감 해소 및 효도 만족감 증대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대상자와 가족 간의 유대감 강화 및 정서적 지지 확대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25262731"/>
                  </a:ext>
                </a:extLst>
              </a:tr>
            </a:tbl>
          </a:graphicData>
        </a:graphic>
      </p:graphicFrame>
      <p:sp>
        <p:nvSpPr>
          <p:cNvPr id="28" name="직사각형 27">
            <a:extLst>
              <a:ext uri="{FF2B5EF4-FFF2-40B4-BE49-F238E27FC236}">
                <a16:creationId xmlns:a16="http://schemas.microsoft.com/office/drawing/2014/main" id="{A4547491-65CA-A4B9-82E3-F9133384A2A5}"/>
              </a:ext>
            </a:extLst>
          </p:cNvPr>
          <p:cNvSpPr/>
          <p:nvPr/>
        </p:nvSpPr>
        <p:spPr>
          <a:xfrm>
            <a:off x="388937" y="1109532"/>
            <a:ext cx="3662363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감성케어</a:t>
            </a:r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(Empathetic-Companion)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CDB7EBF-6886-3B04-36C3-003B2AB71E8D}"/>
              </a:ext>
            </a:extLst>
          </p:cNvPr>
          <p:cNvSpPr/>
          <p:nvPr/>
        </p:nvSpPr>
        <p:spPr>
          <a:xfrm>
            <a:off x="6089552" y="2184197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리포트 생성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009BFF5-3C4D-B28E-B256-6F1BBEA54F26}"/>
              </a:ext>
            </a:extLst>
          </p:cNvPr>
          <p:cNvSpPr/>
          <p:nvPr/>
        </p:nvSpPr>
        <p:spPr>
          <a:xfrm>
            <a:off x="6089552" y="2915607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안심 리포트 발송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CD8C9E1-6CA8-D8ED-A8EA-3EF4940E411C}"/>
              </a:ext>
            </a:extLst>
          </p:cNvPr>
          <p:cNvSpPr/>
          <p:nvPr/>
        </p:nvSpPr>
        <p:spPr>
          <a:xfrm>
            <a:off x="6089552" y="4176099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음성 메시지 교환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3873AA0-BE9F-68C4-C96A-DD508C355714}"/>
              </a:ext>
            </a:extLst>
          </p:cNvPr>
          <p:cNvSpPr/>
          <p:nvPr/>
        </p:nvSpPr>
        <p:spPr>
          <a:xfrm>
            <a:off x="6089552" y="543012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이상 징후 공유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ADE9E01-78AC-9F37-A694-0AE818510D74}"/>
              </a:ext>
            </a:extLst>
          </p:cNvPr>
          <p:cNvSpPr txBox="1"/>
          <p:nvPr/>
        </p:nvSpPr>
        <p:spPr>
          <a:xfrm>
            <a:off x="7052154" y="2151959"/>
            <a:ext cx="236741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F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대상자의 하루 활동 패턴과 수면 데이터를 분석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ED876B-9742-5535-7162-5AB2B4AB8CF3}"/>
              </a:ext>
            </a:extLst>
          </p:cNvPr>
          <p:cNvSpPr txBox="1"/>
          <p:nvPr/>
        </p:nvSpPr>
        <p:spPr>
          <a:xfrm>
            <a:off x="7052154" y="2851863"/>
            <a:ext cx="236741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멀리 사는 아들의 스마트폰 앱으로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[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어머니 일일 리포트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알림이 도착합니다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어머니는 어젯밤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7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시간 푹 주무시고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아침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7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시에 기상하셨어요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오늘은 외출은 없었지만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집안에서 꾸준히 활동하셨답니다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라는 메시지가 표시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D99085F-DE9F-7B97-8926-5E78231BF56A}"/>
              </a:ext>
            </a:extLst>
          </p:cNvPr>
          <p:cNvSpPr txBox="1"/>
          <p:nvPr/>
        </p:nvSpPr>
        <p:spPr>
          <a:xfrm>
            <a:off x="7052154" y="4119071"/>
            <a:ext cx="236741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아들이 앱에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엄마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저녁 식사 맛있게 하세요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라고 텍스트를 남깁니다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잠시 후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 댁 게이트웨이에서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아드님에게서 메시지가 왔어요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엄마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저녁 식사 맛있게 하세요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라고 하네요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라는 음성이 나옴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BA28D39-F4A4-7466-C6A1-F42FEF63AD15}"/>
              </a:ext>
            </a:extLst>
          </p:cNvPr>
          <p:cNvSpPr txBox="1"/>
          <p:nvPr/>
        </p:nvSpPr>
        <p:spPr>
          <a:xfrm>
            <a:off x="7052154" y="5379189"/>
            <a:ext cx="2367419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만약 대상자의 외출 패턴이 급격히 줄면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최근 어머니의 외출 횟수가 줄었어요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건강에 이상이 없는지 확인해보세요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와 같은 관심 유도 메시지를 보냄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0FB4A778-0A19-3BF6-5E4A-BA38F0ADE256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6570853" y="2571713"/>
            <a:ext cx="0" cy="343894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FD25A184-469F-8B8D-7895-5641FEC34757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>
            <a:off x="6570853" y="3303123"/>
            <a:ext cx="0" cy="872976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80FD3A19-362E-5DD3-4B2F-08BB1951B7DD}"/>
              </a:ext>
            </a:extLst>
          </p:cNvPr>
          <p:cNvCxnSpPr>
            <a:cxnSpLocks/>
            <a:stCxn id="33" idx="2"/>
            <a:endCxn id="34" idx="0"/>
          </p:cNvCxnSpPr>
          <p:nvPr/>
        </p:nvCxnSpPr>
        <p:spPr>
          <a:xfrm>
            <a:off x="6570853" y="4563615"/>
            <a:ext cx="0" cy="866505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574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BEF23-D3F3-B53C-8605-2E6883DDC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6273C61D-4793-C5A1-1837-1923B8463973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srgbClr val="465C89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j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CF6E3B2-D13A-BD7C-EA89-757B92E7CC7E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graphicFrame>
        <p:nvGraphicFramePr>
          <p:cNvPr id="4" name="Group 68">
            <a:extLst>
              <a:ext uri="{FF2B5EF4-FFF2-40B4-BE49-F238E27FC236}">
                <a16:creationId xmlns:a16="http://schemas.microsoft.com/office/drawing/2014/main" id="{52F4CC61-642A-62DA-0D8A-CD3133FF74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060302"/>
              </p:ext>
            </p:extLst>
          </p:nvPr>
        </p:nvGraphicFramePr>
        <p:xfrm>
          <a:off x="388937" y="1642719"/>
          <a:ext cx="9128126" cy="4902444"/>
        </p:xfrm>
        <a:graphic>
          <a:graphicData uri="http://schemas.openxmlformats.org/drawingml/2006/table">
            <a:tbl>
              <a:tblPr/>
              <a:tblGrid>
                <a:gridCol w="1026504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4434214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  <a:gridCol w="3667408">
                  <a:extLst>
                    <a:ext uri="{9D8B030D-6E8A-4147-A177-3AD203B41FA5}">
                      <a16:colId xmlns:a16="http://schemas.microsoft.com/office/drawing/2014/main" val="2428273190"/>
                    </a:ext>
                  </a:extLst>
                </a:gridCol>
              </a:tblGrid>
              <a:tr h="3727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</a:t>
                      </a:r>
                      <a:r>
                        <a:rPr kumimoji="1" lang="ko-KR" altLang="en-US" sz="1200" b="0" i="0" u="none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두뇌튼튼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, </a:t>
                      </a:r>
                      <a:r>
                        <a:rPr kumimoji="1" lang="ko-KR" altLang="en-US" sz="1200" b="0" i="0" u="none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몸튼튼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(AI Brain-Fit, Body-Fit)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</a:t>
                      </a:r>
                      <a:r>
                        <a:rPr kumimoji="1" lang="en-US" altLang="ko-KR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시나리오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016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서비스 개요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고령층의 가장 큰 걱정거리인 치매와 근감소증 예방에 초점을 맞춘 서비스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게이트웨이의 스크린과 스피커를 활용하여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AI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가 말벗이 되어주거나 간단한 퀴즈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옛날 노래 맞추기 등 인지 훈련 게임을 진행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활동량 감지 센서와 연동하여 대상자가 따라 하기 쉬운 실내 체조나 스트레칭 동작을 음성으로 코칭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108865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학습데이터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댁내장비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게이트웨이와의 음성 상호작용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응답 속도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단어 선택 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활동량 감지 센서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운동 동작 감지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 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공공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일반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치매안심센터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인지 강화 프로그램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국민건강보험공단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노인 건강증진 체조 영상 및 자료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  <a:endParaRPr lang="ko-KR" alt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442107"/>
                  </a:ext>
                </a:extLst>
              </a:tr>
              <a:tr h="148848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적용 </a:t>
                      </a:r>
                      <a:r>
                        <a:rPr lang="en-US" altLang="ko-KR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AI</a:t>
                      </a:r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기술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대화형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AI (Conversational AI):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인지 훈련을 위한 상호작용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질문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응답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퀴즈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을 자연스럽게 유도하고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대상자의 답변을 분석하여 난이도를 자동 조절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강화학습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(Reinforcement Learning):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대상자의 참여도와 성공률을 보상으로 설정하여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가장 흥미를 느끼고 효과가 좋은 프로그램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게임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운동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을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AI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가 스스로 찾아 추천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647077"/>
                  </a:ext>
                </a:extLst>
              </a:tr>
              <a:tr h="85243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기대효과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일상의 재미와 활력 증진을 통한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건강 수명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연장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치매 및 근감소증 발병 지연 및 진행 속도 완화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스스로 건강을 챙기는 능동적 노년 생활 유도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25262731"/>
                  </a:ext>
                </a:extLst>
              </a:tr>
            </a:tbl>
          </a:graphicData>
        </a:graphic>
      </p:graphicFrame>
      <p:sp>
        <p:nvSpPr>
          <p:cNvPr id="28" name="직사각형 27">
            <a:extLst>
              <a:ext uri="{FF2B5EF4-FFF2-40B4-BE49-F238E27FC236}">
                <a16:creationId xmlns:a16="http://schemas.microsoft.com/office/drawing/2014/main" id="{83869C82-3B41-E5B1-FB53-D85C0034EBD4}"/>
              </a:ext>
            </a:extLst>
          </p:cNvPr>
          <p:cNvSpPr/>
          <p:nvPr/>
        </p:nvSpPr>
        <p:spPr>
          <a:xfrm>
            <a:off x="388936" y="1109532"/>
            <a:ext cx="4270745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건강관리 및 복약지도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(Proactive Healthcare)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E684764-34BA-427B-87DC-00DA204F9458}"/>
              </a:ext>
            </a:extLst>
          </p:cNvPr>
          <p:cNvSpPr/>
          <p:nvPr/>
        </p:nvSpPr>
        <p:spPr>
          <a:xfrm>
            <a:off x="6089552" y="216923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제안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C2D28C4-8260-EC76-7F27-0EBA7C10B138}"/>
              </a:ext>
            </a:extLst>
          </p:cNvPr>
          <p:cNvSpPr/>
          <p:nvPr/>
        </p:nvSpPr>
        <p:spPr>
          <a:xfrm>
            <a:off x="6089552" y="3128549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인지 훈련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7E528CB-ADB7-1965-E28F-6546237C2607}"/>
              </a:ext>
            </a:extLst>
          </p:cNvPr>
          <p:cNvSpPr/>
          <p:nvPr/>
        </p:nvSpPr>
        <p:spPr>
          <a:xfrm>
            <a:off x="6089552" y="4263781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신체 활동 유도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9EC2696-C1B2-599D-2AE5-9E942947D51C}"/>
              </a:ext>
            </a:extLst>
          </p:cNvPr>
          <p:cNvSpPr/>
          <p:nvPr/>
        </p:nvSpPr>
        <p:spPr>
          <a:xfrm>
            <a:off x="6089552" y="543012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결과 리포트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A61C324-D240-E59A-947A-D60A964F75F7}"/>
              </a:ext>
            </a:extLst>
          </p:cNvPr>
          <p:cNvSpPr txBox="1"/>
          <p:nvPr/>
        </p:nvSpPr>
        <p:spPr>
          <a:xfrm>
            <a:off x="7052154" y="2136992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오후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시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활동량이 적은 시간대에 게이트웨이가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잠시 저와 함께 기억력 퀴즈 어떠세요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집중력도 </a:t>
            </a: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좋아진대요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라고 제안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EBFBC0F-072E-D281-E4BE-99E59664547B}"/>
              </a:ext>
            </a:extLst>
          </p:cNvPr>
          <p:cNvSpPr txBox="1"/>
          <p:nvPr/>
        </p:nvSpPr>
        <p:spPr>
          <a:xfrm>
            <a:off x="7052154" y="3064805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대상자가 좋아하시던 드라마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전원일기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에 나온 배우 이름 세 명만 말씀해보세요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와 같은 개인 맞춤형 퀴즈를 냄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D9A45DB-3515-3DBC-AFBA-37371C0A01CE}"/>
              </a:ext>
            </a:extLst>
          </p:cNvPr>
          <p:cNvSpPr txBox="1"/>
          <p:nvPr/>
        </p:nvSpPr>
        <p:spPr>
          <a:xfrm>
            <a:off x="7052154" y="4206753"/>
            <a:ext cx="2367419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퀴즈가 끝난 후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앉아만 계시면 무릎이 굳어요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저를 따라 의자에 앉아 다리 들기 운동을 다섯 번 해볼까요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라며 활동량 센서로 움직임을 감지하며 코칭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6F0A1C9-CCBF-BF3B-85F4-E54BEF2C1475}"/>
              </a:ext>
            </a:extLst>
          </p:cNvPr>
          <p:cNvSpPr txBox="1"/>
          <p:nvPr/>
        </p:nvSpPr>
        <p:spPr>
          <a:xfrm>
            <a:off x="7052154" y="5379189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주간 리포트를 통해 보호자에게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이번 주 인지 훈련 점수가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5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점 상승했고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하루 평균 실내 운동 시간이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15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분 늘었어요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와 같은 긍정적 피드백을 전달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2321C7A6-98B8-BC6C-FF21-9DDE048B2914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6570853" y="2556746"/>
            <a:ext cx="0" cy="57180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F7088E7D-ABA4-E9C5-3394-F531964A7350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>
            <a:off x="6570853" y="3516065"/>
            <a:ext cx="0" cy="747716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37F5E461-5C62-7B65-3F54-6E3D6886D148}"/>
              </a:ext>
            </a:extLst>
          </p:cNvPr>
          <p:cNvCxnSpPr>
            <a:cxnSpLocks/>
            <a:stCxn id="33" idx="2"/>
            <a:endCxn id="34" idx="0"/>
          </p:cNvCxnSpPr>
          <p:nvPr/>
        </p:nvCxnSpPr>
        <p:spPr>
          <a:xfrm>
            <a:off x="6570853" y="4651297"/>
            <a:ext cx="0" cy="77882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174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36675-466F-B150-4605-4607B3C16D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E8C93FB2-2400-8C19-A169-ECDEF067C726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srgbClr val="465C89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j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F1E0A76-807F-2F57-4FBA-CEEC725A3411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graphicFrame>
        <p:nvGraphicFramePr>
          <p:cNvPr id="4" name="Group 68">
            <a:extLst>
              <a:ext uri="{FF2B5EF4-FFF2-40B4-BE49-F238E27FC236}">
                <a16:creationId xmlns:a16="http://schemas.microsoft.com/office/drawing/2014/main" id="{CEB5E051-F817-C677-5F23-D064D69319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5422028"/>
              </p:ext>
            </p:extLst>
          </p:nvPr>
        </p:nvGraphicFramePr>
        <p:xfrm>
          <a:off x="388937" y="1642719"/>
          <a:ext cx="9128126" cy="4902444"/>
        </p:xfrm>
        <a:graphic>
          <a:graphicData uri="http://schemas.openxmlformats.org/drawingml/2006/table">
            <a:tbl>
              <a:tblPr/>
              <a:tblGrid>
                <a:gridCol w="1026504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4434214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  <a:gridCol w="3667408">
                  <a:extLst>
                    <a:ext uri="{9D8B030D-6E8A-4147-A177-3AD203B41FA5}">
                      <a16:colId xmlns:a16="http://schemas.microsoft.com/office/drawing/2014/main" val="2428273190"/>
                    </a:ext>
                  </a:extLst>
                </a:gridCol>
              </a:tblGrid>
              <a:tr h="3727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닥터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-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케어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(AI Dr.-Care)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</a:t>
                      </a:r>
                      <a:r>
                        <a:rPr kumimoji="1" lang="en-US" altLang="ko-KR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시나리오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016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서비스 개요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웨어러블 기기를 통해 수집된 심박수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혈압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호흡수 등의 생체 데이터를 만성질환 관리 모델과 연계하여 분석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고혈압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당뇨 등 대상자의 기저 질환에 대한 위험 징후를 상시 모니터링하고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게이트웨이를 통해 맞춤형 건강 수칙을 안내하며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정확한 시간에 약을 복용하도록 음성으로 지도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108865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학습데이터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댁내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웨어러블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혈압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심박수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호흡수의 장기적 변화 패턴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활동량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운동량 측정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정부 공공데이터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건강보험심사평가원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개인별 처방전 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의약품안심서비스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(DUR)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식품의약품안전처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의약품 상세 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  <a:endParaRPr lang="ko-KR" alt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442107"/>
                  </a:ext>
                </a:extLst>
              </a:tr>
              <a:tr h="148848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적용 </a:t>
                      </a:r>
                      <a:r>
                        <a:rPr lang="en-US" altLang="ko-KR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AI</a:t>
                      </a:r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기술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생체신호 패턴 분석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시계열 분석 모델을 통해 혈압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심박수 등의 데이터에서 이상 패턴이나 특정 질환과 연관된 미세한 변화를 감지합니다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. 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자연어 생성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(NLG):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개인의 건강 상태에 맞춰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"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대상자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오늘 아침 혈압이 조금 높으시네요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.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짠 음식은 피하시는 게 좋겠어요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"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와 같은 맞춤형 건강 가이드를 생성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컴퓨터 비전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확장 기능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향후 게이트웨이 카메라를 통해 약을 인식하고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대상자가 올바른 약을 드시는지 확인하는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복약 확인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기능으로 확장 가능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.</a:t>
                      </a:r>
                      <a:endParaRPr lang="ko-KR" alt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647077"/>
                  </a:ext>
                </a:extLst>
              </a:tr>
              <a:tr h="85243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기대효과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만성질환의 체계적 관리로 합병증 예방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정확한 복약 지도를 통한 약물 오남용 방지 및 치료 효과 증대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병원 방문 주기를 조절하고 불필요한 의료비 지출 감소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25262731"/>
                  </a:ext>
                </a:extLst>
              </a:tr>
            </a:tbl>
          </a:graphicData>
        </a:graphic>
      </p:graphicFrame>
      <p:sp>
        <p:nvSpPr>
          <p:cNvPr id="28" name="직사각형 27">
            <a:extLst>
              <a:ext uri="{FF2B5EF4-FFF2-40B4-BE49-F238E27FC236}">
                <a16:creationId xmlns:a16="http://schemas.microsoft.com/office/drawing/2014/main" id="{ACAE94A9-6D36-EB47-72EC-3D4BCDCBFAE9}"/>
              </a:ext>
            </a:extLst>
          </p:cNvPr>
          <p:cNvSpPr/>
          <p:nvPr/>
        </p:nvSpPr>
        <p:spPr>
          <a:xfrm>
            <a:off x="388936" y="1109532"/>
            <a:ext cx="4270745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건강관리 및 복약지도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(Proactive Healthcare)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82CAA89-FB7D-FC22-6DB4-533A316B3FCC}"/>
              </a:ext>
            </a:extLst>
          </p:cNvPr>
          <p:cNvSpPr/>
          <p:nvPr/>
        </p:nvSpPr>
        <p:spPr>
          <a:xfrm>
            <a:off x="6089552" y="216923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데이터 분석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7C419FE-6683-7AEE-2A87-3AC270908340}"/>
              </a:ext>
            </a:extLst>
          </p:cNvPr>
          <p:cNvSpPr/>
          <p:nvPr/>
        </p:nvSpPr>
        <p:spPr>
          <a:xfrm>
            <a:off x="6089552" y="3128549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맞춤 가이드 제공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92286CD-FCE0-8E61-317C-8CD18F1559EC}"/>
              </a:ext>
            </a:extLst>
          </p:cNvPr>
          <p:cNvSpPr/>
          <p:nvPr/>
        </p:nvSpPr>
        <p:spPr>
          <a:xfrm>
            <a:off x="6089552" y="4263781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복약 지도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D8A1A33-5185-C77A-D2BB-6F9B788DB226}"/>
              </a:ext>
            </a:extLst>
          </p:cNvPr>
          <p:cNvSpPr/>
          <p:nvPr/>
        </p:nvSpPr>
        <p:spPr>
          <a:xfrm>
            <a:off x="6089552" y="543012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위험 알림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493D92-EE69-D900-377C-C00B24F70A77}"/>
              </a:ext>
            </a:extLst>
          </p:cNvPr>
          <p:cNvSpPr txBox="1"/>
          <p:nvPr/>
        </p:nvSpPr>
        <p:spPr>
          <a:xfrm>
            <a:off x="7052154" y="2136992"/>
            <a:ext cx="236741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D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고혈압 약 복용 중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의 혈압이 최근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일간 아침에 꾸준히 높게 측정되는 것을 발견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C73C73C-B858-262D-EE78-D0A25019B8E2}"/>
              </a:ext>
            </a:extLst>
          </p:cNvPr>
          <p:cNvSpPr txBox="1"/>
          <p:nvPr/>
        </p:nvSpPr>
        <p:spPr>
          <a:xfrm>
            <a:off x="7052154" y="3064805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게이트웨이를 통해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요즘 아침 혈압이 높게 나와요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아침 식사 후 가벼운 실내 걷기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10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분은 어떠세요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라고 음성으로 운동을 제안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4379250-0732-DB80-9971-8C242CCF2B35}"/>
              </a:ext>
            </a:extLst>
          </p:cNvPr>
          <p:cNvSpPr txBox="1"/>
          <p:nvPr/>
        </p:nvSpPr>
        <p:spPr>
          <a:xfrm>
            <a:off x="7052154" y="4206753"/>
            <a:ext cx="236741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오전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9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시가 되자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혈압약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드실 시간이에요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물 한 컵과 함께 꼭 챙겨 드세요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!"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라는 알림을 보냄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56AEC02-3A82-137A-89F9-1FDBC644D46E}"/>
              </a:ext>
            </a:extLst>
          </p:cNvPr>
          <p:cNvSpPr txBox="1"/>
          <p:nvPr/>
        </p:nvSpPr>
        <p:spPr>
          <a:xfrm>
            <a:off x="7052154" y="5379189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만약 혈압이 위험 수치까지 올라가면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는 응급관리요원과 보호자에게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"D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 혈압 위험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확인 필요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라는 경고 알림을 즉시 전송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A62D2F55-FDD6-2A7A-DE4D-A1D38059570C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6570853" y="2556746"/>
            <a:ext cx="0" cy="57180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C68694E5-76F4-6908-A098-ADA290434800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>
            <a:off x="6570853" y="3516065"/>
            <a:ext cx="0" cy="747716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6EA6181E-2DEE-6A13-3F23-A433E6770EAC}"/>
              </a:ext>
            </a:extLst>
          </p:cNvPr>
          <p:cNvCxnSpPr>
            <a:cxnSpLocks/>
            <a:stCxn id="33" idx="2"/>
            <a:endCxn id="34" idx="0"/>
          </p:cNvCxnSpPr>
          <p:nvPr/>
        </p:nvCxnSpPr>
        <p:spPr>
          <a:xfrm>
            <a:off x="6570853" y="4651297"/>
            <a:ext cx="0" cy="77882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7752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A11A06-79FA-F7B3-8C88-BC9A65A52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D07AFD3B-CC31-A824-BD92-72762503F2DD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srgbClr val="465C89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j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57E53D8-3E5F-FD78-B066-BD826ECA7130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graphicFrame>
        <p:nvGraphicFramePr>
          <p:cNvPr id="4" name="Group 68">
            <a:extLst>
              <a:ext uri="{FF2B5EF4-FFF2-40B4-BE49-F238E27FC236}">
                <a16:creationId xmlns:a16="http://schemas.microsoft.com/office/drawing/2014/main" id="{CEE39506-5940-EAB2-8031-69F1EAB79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6564928"/>
              </p:ext>
            </p:extLst>
          </p:nvPr>
        </p:nvGraphicFramePr>
        <p:xfrm>
          <a:off x="388937" y="1642719"/>
          <a:ext cx="9128126" cy="4876545"/>
        </p:xfrm>
        <a:graphic>
          <a:graphicData uri="http://schemas.openxmlformats.org/drawingml/2006/table">
            <a:tbl>
              <a:tblPr/>
              <a:tblGrid>
                <a:gridCol w="1026504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4434214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  <a:gridCol w="3667408">
                  <a:extLst>
                    <a:ext uri="{9D8B030D-6E8A-4147-A177-3AD203B41FA5}">
                      <a16:colId xmlns:a16="http://schemas.microsoft.com/office/drawing/2014/main" val="2428273190"/>
                    </a:ext>
                  </a:extLst>
                </a:gridCol>
              </a:tblGrid>
              <a:tr h="34896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안전복지맵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(Safety-Welfare Map AI)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</a:t>
                      </a:r>
                      <a:r>
                        <a:rPr kumimoji="1" lang="en-US" altLang="ko-KR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시나리오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008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서비스 개요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전국 독거노인 및 장애인 가정에서 수집된 모든 데이터를 </a:t>
                      </a:r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비식별화하여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 통합 관리하는 대시보드 서비스임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. </a:t>
                      </a: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지자체 담당자와 응급관리요원은 이 대시보드를 통해 지역별 응급상황 발생 현황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위험도 분포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서비스 효과 등을 시각적으로 파악하고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데이터에 기반한 효율적인 복지 정책을 수립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101931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학습데이터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서비스 운영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예측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감지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대응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케어 서비스로부터 축적된 모든 데이터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비식별화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 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정부 공공데이터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통계청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인구주택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총조사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-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고령인구 분포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행정안전부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지역별 안전지수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지자체별 복지예산 및 인력현황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442107"/>
                  </a:ext>
                </a:extLst>
              </a:tr>
              <a:tr h="986022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학습모델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시각화 도구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(BI Tool):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데이터를 지도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그래프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차트 등으로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시각화하여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직관적인 인사이트를 제공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군집 분석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(Clustering):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비슷한 특성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건강상태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주거환경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생활패턴 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을 가진 대상자 그룹을 자동으로 분류하여 그룹별 맞춤형 정책 수립을 지원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647077"/>
                  </a:ext>
                </a:extLst>
              </a:tr>
              <a:tr h="694012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학습방법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데이터 마이닝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(Data Mining):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대규모 데이터 속에서 의미 있는 패턴과 상관관계를 발견하여 정책 수립의 근거로 활용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51415"/>
                  </a:ext>
                </a:extLst>
              </a:tr>
              <a:tr h="798139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기대효과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증거 기반의 과학적 복지 행정 실현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지역별 특성에 맞는 맞춤형 안전 정책 수립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예산 및 인력의 효율적 배분을 통한 복지 서비스의 지속가능성 확보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262731"/>
                  </a:ext>
                </a:extLst>
              </a:tr>
            </a:tbl>
          </a:graphicData>
        </a:graphic>
      </p:graphicFrame>
      <p:sp>
        <p:nvSpPr>
          <p:cNvPr id="28" name="직사각형 27">
            <a:extLst>
              <a:ext uri="{FF2B5EF4-FFF2-40B4-BE49-F238E27FC236}">
                <a16:creationId xmlns:a16="http://schemas.microsoft.com/office/drawing/2014/main" id="{64BE8347-9C9B-384F-A2EC-2B2E576D97FA}"/>
              </a:ext>
            </a:extLst>
          </p:cNvPr>
          <p:cNvSpPr/>
          <p:nvPr/>
        </p:nvSpPr>
        <p:spPr>
          <a:xfrm>
            <a:off x="388937" y="1109532"/>
            <a:ext cx="3869912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응급안전관리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(Data-driven-Management)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C6EA0E8-4314-F8DB-7C9A-C42DC82E202C}"/>
              </a:ext>
            </a:extLst>
          </p:cNvPr>
          <p:cNvSpPr/>
          <p:nvPr/>
        </p:nvSpPr>
        <p:spPr>
          <a:xfrm>
            <a:off x="6089552" y="216923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데이터 시각화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5295536-FB45-1B71-2AC7-3040270141AA}"/>
              </a:ext>
            </a:extLst>
          </p:cNvPr>
          <p:cNvSpPr/>
          <p:nvPr/>
        </p:nvSpPr>
        <p:spPr>
          <a:xfrm>
            <a:off x="6089552" y="3128549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패턴 분석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AE121F6-9582-83A8-F3DB-85FA04B1ACC9}"/>
              </a:ext>
            </a:extLst>
          </p:cNvPr>
          <p:cNvSpPr/>
          <p:nvPr/>
        </p:nvSpPr>
        <p:spPr>
          <a:xfrm>
            <a:off x="6089552" y="4263781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정책 수립 지원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0F68D60-10EB-3C4E-9DA9-1C1023530ECF}"/>
              </a:ext>
            </a:extLst>
          </p:cNvPr>
          <p:cNvSpPr/>
          <p:nvPr/>
        </p:nvSpPr>
        <p:spPr>
          <a:xfrm>
            <a:off x="6089552" y="543012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효과 검증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83B0FA4-79FF-3E35-B4D1-A99B80DAFE22}"/>
              </a:ext>
            </a:extLst>
          </p:cNvPr>
          <p:cNvSpPr txBox="1"/>
          <p:nvPr/>
        </p:nvSpPr>
        <p:spPr>
          <a:xfrm>
            <a:off x="7052154" y="2136992"/>
            <a:ext cx="236741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E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지자체 담당자가 대시보드에 접속하자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관내 지도 위에 응급호출이 잦은 지역이 붉은색으로 표시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9928231-DD34-8036-9F2E-F41F02D8B9C3}"/>
              </a:ext>
            </a:extLst>
          </p:cNvPr>
          <p:cNvSpPr txBox="1"/>
          <p:nvPr/>
        </p:nvSpPr>
        <p:spPr>
          <a:xfrm>
            <a:off x="7052154" y="3064805"/>
            <a:ext cx="2367419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해당 지역은 한파 특보 시 낙상사고 발생률이 타 지역 대비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30%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높으며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거주 대상자의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70%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계단이 많은 노후 주택에 거주하는 패턴을 보임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이라고 분석 결과를 제시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3FD6F87-B923-18A0-9C38-2B7254BF7FCE}"/>
              </a:ext>
            </a:extLst>
          </p:cNvPr>
          <p:cNvSpPr txBox="1"/>
          <p:nvPr/>
        </p:nvSpPr>
        <p:spPr>
          <a:xfrm>
            <a:off x="7052154" y="4206753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담당자는 이 데이터를 근거로 해당 지역에 동절기 미끄럼 방지 용품을 우선 보급하고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방문 복지 인력을 집중적으로 배치하는 정책을 수립 및 시행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49D44EA-3EDE-EC19-AE61-D047FDB567FA}"/>
              </a:ext>
            </a:extLst>
          </p:cNvPr>
          <p:cNvSpPr txBox="1"/>
          <p:nvPr/>
        </p:nvSpPr>
        <p:spPr>
          <a:xfrm>
            <a:off x="7052154" y="5379189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정책 시행 후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지자체 담당자는 해당 지역의 동절기 낙상사고 발생률이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15%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감소한 것을 대시보드를 통해 정량적으로 확인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AC05926B-66E4-1A63-D829-4E29A836416B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6570853" y="2556746"/>
            <a:ext cx="0" cy="57180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F303DBBF-F048-F7F7-901E-CE27425FAA89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>
            <a:off x="6570853" y="3516065"/>
            <a:ext cx="0" cy="747716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B3F7692F-FA63-073A-FE58-A7A09FC336D0}"/>
              </a:ext>
            </a:extLst>
          </p:cNvPr>
          <p:cNvCxnSpPr>
            <a:cxnSpLocks/>
            <a:stCxn id="33" idx="2"/>
            <a:endCxn id="34" idx="0"/>
          </p:cNvCxnSpPr>
          <p:nvPr/>
        </p:nvCxnSpPr>
        <p:spPr>
          <a:xfrm>
            <a:off x="6570853" y="4651297"/>
            <a:ext cx="0" cy="77882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15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9BAA8-8FC4-1D90-C23E-4284C8A1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A91317AA-5E62-41B3-E4DE-496E689207CB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srgbClr val="465C89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j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82A3EB3-978E-18B7-DBAA-15C6A447F6CA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graphicFrame>
        <p:nvGraphicFramePr>
          <p:cNvPr id="4" name="Group 68">
            <a:extLst>
              <a:ext uri="{FF2B5EF4-FFF2-40B4-BE49-F238E27FC236}">
                <a16:creationId xmlns:a16="http://schemas.microsoft.com/office/drawing/2014/main" id="{84790EFC-E8CB-E719-AEF1-CA87C8D233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099965"/>
              </p:ext>
            </p:extLst>
          </p:nvPr>
        </p:nvGraphicFramePr>
        <p:xfrm>
          <a:off x="388937" y="1642720"/>
          <a:ext cx="9128126" cy="4892060"/>
        </p:xfrm>
        <a:graphic>
          <a:graphicData uri="http://schemas.openxmlformats.org/drawingml/2006/table">
            <a:tbl>
              <a:tblPr/>
              <a:tblGrid>
                <a:gridCol w="1026504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4434214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  <a:gridCol w="3667408">
                  <a:extLst>
                    <a:ext uri="{9D8B030D-6E8A-4147-A177-3AD203B41FA5}">
                      <a16:colId xmlns:a16="http://schemas.microsoft.com/office/drawing/2014/main" val="2428273190"/>
                    </a:ext>
                  </a:extLst>
                </a:gridCol>
              </a:tblGrid>
              <a:tr h="34039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케어 어시스턴트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(AI Care Assistant)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</a:t>
                      </a:r>
                      <a:r>
                        <a:rPr kumimoji="1" lang="en-US" altLang="ko-KR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시나리오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478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서비스 개요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응급관리요원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(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이하 요원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)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의 태블릿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PC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나 모바일에 탑재되는 지능형 업무 비서 서비스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댁내 센서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/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웨어러블의 실시간 데이터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과거 응급 이력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그리고 요원이 직접 입력한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'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안전확인정보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'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를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AI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가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24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시간 복합적으로 분석하여 방문우선순위 결정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케어브리핑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 자료 제공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1835706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학습데이터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디지털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돌봄시스템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안전확인정보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응급관리요원이 방문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통화 후 시스템에 입력하는 텍스트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. 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예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"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목소리에 힘이 없음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", "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우울감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호소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", "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식사를 거르시는 듯함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", "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아들이 다녀가서 기분 좋아 보이심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") 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응급상황 발생현황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이력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과거 응급호출기 작동 이력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119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신고 기록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낙상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화재 발생 시각 및 유형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. 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댁내 센서 데이터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시계열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활동량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화재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출입문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습도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조도 센서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웨어러블 데이터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시계열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심박수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혈압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호흡수의 시계열 변화 패턴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. 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국민건강보험공단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대상자 동의 기반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만성질환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고혈압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당뇨 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복용 약물 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(DUR)</a:t>
                      </a:r>
                      <a:endParaRPr lang="ko-KR" alt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442107"/>
                  </a:ext>
                </a:extLst>
              </a:tr>
              <a:tr h="61934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적용 </a:t>
                      </a:r>
                      <a:r>
                        <a:rPr lang="en-US" altLang="ko-KR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AI</a:t>
                      </a:r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기술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NLP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모델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예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KoBERT),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시계열 이상 탐지 모델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음성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-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텍스트 변환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(STT)</a:t>
                      </a:r>
                      <a:b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</a:b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자연어 생성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(NLG / Fine-tuned LLM),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데이터 요약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(Summarization)</a:t>
                      </a:r>
                      <a:endParaRPr lang="ko-KR" alt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647077"/>
                  </a:ext>
                </a:extLst>
              </a:tr>
              <a:tr h="107631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기대효과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응급관리요원의 경험에만 의존하던 방문순위 결정을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AI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가 객관적 데이터로 지원하여 업무효율을 극대화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방문기록 작성에 소요되는 시간을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80%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이상 단축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실제 돌봄 업무에 집중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케어 브리핑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을 보며 통화하므로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"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어르신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어제 활동량이 적으셨는데 어디 편찮으셨어요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?"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와 같이 구체적이고 질 높은 안부 확인이 가능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25262731"/>
                  </a:ext>
                </a:extLst>
              </a:tr>
            </a:tbl>
          </a:graphicData>
        </a:graphic>
      </p:graphicFrame>
      <p:sp>
        <p:nvSpPr>
          <p:cNvPr id="28" name="직사각형 27">
            <a:extLst>
              <a:ext uri="{FF2B5EF4-FFF2-40B4-BE49-F238E27FC236}">
                <a16:creationId xmlns:a16="http://schemas.microsoft.com/office/drawing/2014/main" id="{3EDC0895-C709-E8EC-31EB-33C437598127}"/>
              </a:ext>
            </a:extLst>
          </p:cNvPr>
          <p:cNvSpPr/>
          <p:nvPr/>
        </p:nvSpPr>
        <p:spPr>
          <a:xfrm>
            <a:off x="388937" y="1109532"/>
            <a:ext cx="3869912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응급안전관리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(Data-driven-Management)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93F9683-864A-D31C-F71C-92A75D812AD9}"/>
              </a:ext>
            </a:extLst>
          </p:cNvPr>
          <p:cNvSpPr/>
          <p:nvPr/>
        </p:nvSpPr>
        <p:spPr>
          <a:xfrm>
            <a:off x="6089552" y="216923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방문 우선순위 결정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58F367D-BDE2-B90F-DDA5-AB836E147471}"/>
              </a:ext>
            </a:extLst>
          </p:cNvPr>
          <p:cNvSpPr/>
          <p:nvPr/>
        </p:nvSpPr>
        <p:spPr>
          <a:xfrm>
            <a:off x="6089552" y="4437463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방문기록 작성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0E7C76E-14C3-2390-8353-D93DF261BE10}"/>
              </a:ext>
            </a:extLst>
          </p:cNvPr>
          <p:cNvSpPr/>
          <p:nvPr/>
        </p:nvSpPr>
        <p:spPr>
          <a:xfrm>
            <a:off x="6089552" y="3321098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안전확인 통화지원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5D2A188-6DF2-E744-5623-EB9C807875EC}"/>
              </a:ext>
            </a:extLst>
          </p:cNvPr>
          <p:cNvSpPr txBox="1"/>
          <p:nvPr/>
        </p:nvSpPr>
        <p:spPr>
          <a:xfrm>
            <a:off x="7052154" y="2136992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매일 아침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방문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전화가 시급한 대상자를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자동 선별하여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오늘의 방문대상자 리스트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를 생성하여 </a:t>
            </a: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응급관리요원에게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제공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8C43EAA-2F11-7B19-5B3B-83EF8B3A25BD}"/>
              </a:ext>
            </a:extLst>
          </p:cNvPr>
          <p:cNvSpPr txBox="1"/>
          <p:nvPr/>
        </p:nvSpPr>
        <p:spPr>
          <a:xfrm>
            <a:off x="7052154" y="4373719"/>
            <a:ext cx="236741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방문 후 응급관리요원의 음성 메모와 현장 센서 데이터를 조합하여 방문기록 보고서를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초안으로 자동 작성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940453E-F347-96A4-12FC-E4CD6E8371BE}"/>
              </a:ext>
            </a:extLst>
          </p:cNvPr>
          <p:cNvSpPr txBox="1"/>
          <p:nvPr/>
        </p:nvSpPr>
        <p:spPr>
          <a:xfrm>
            <a:off x="7052154" y="3264070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응급관리요원과 대상자간 안전확인 전화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영상 통화 시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대상자의 최근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24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시간 건강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활동 데이터를 요약한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대상자별 실시간 케어 브리핑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’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을 화면에 제공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1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AC8BDC2C-81A5-8278-EF34-A2DDFEA08892}"/>
              </a:ext>
            </a:extLst>
          </p:cNvPr>
          <p:cNvCxnSpPr>
            <a:cxnSpLocks/>
            <a:stCxn id="29" idx="2"/>
            <a:endCxn id="33" idx="0"/>
          </p:cNvCxnSpPr>
          <p:nvPr/>
        </p:nvCxnSpPr>
        <p:spPr>
          <a:xfrm>
            <a:off x="6570853" y="2556746"/>
            <a:ext cx="0" cy="764352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8142DA3A-3CB5-4F18-27D5-4D9DE9CB6678}"/>
              </a:ext>
            </a:extLst>
          </p:cNvPr>
          <p:cNvCxnSpPr>
            <a:cxnSpLocks/>
          </p:cNvCxnSpPr>
          <p:nvPr/>
        </p:nvCxnSpPr>
        <p:spPr>
          <a:xfrm>
            <a:off x="6570853" y="3708614"/>
            <a:ext cx="0" cy="72884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91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OF 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Ⅰ. AI</a:t>
            </a:r>
            <a:r>
              <a:rPr lang="ko-KR" altLang="en-US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개요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Ⅱ. AI</a:t>
            </a:r>
            <a:r>
              <a:rPr lang="ko-KR" altLang="en-US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구성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Ⅲ. AI</a:t>
            </a:r>
            <a:r>
              <a:rPr lang="ko-KR" altLang="en-US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2D96A614-270E-CE6D-AEDD-2B870FB07E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AA54DCB6-7180-1A1F-342F-5B20277D10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1055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EAA1B-7D94-4CC1-2A62-53F744CBF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1">
            <a:extLst>
              <a:ext uri="{FF2B5EF4-FFF2-40B4-BE49-F238E27FC236}">
                <a16:creationId xmlns:a16="http://schemas.microsoft.com/office/drawing/2014/main" id="{8403FAB6-94E7-ACFB-2CA3-E7DA02F7DBD0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50" normalizeH="0" baseline="0" noProof="0" dirty="0">
                <a:ln>
                  <a:noFill/>
                </a:ln>
                <a:solidFill>
                  <a:srgbClr val="465C89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j-cs"/>
              </a:rPr>
              <a:t>AI</a:t>
            </a:r>
            <a:r>
              <a:rPr kumimoji="0" lang="ko-KR" altLang="en-US" sz="2400" b="1" i="0" u="none" strike="noStrike" kern="1200" cap="none" spc="-50" normalizeH="0" baseline="0" noProof="0" dirty="0">
                <a:ln>
                  <a:noFill/>
                </a:ln>
                <a:solidFill>
                  <a:srgbClr val="465C89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j-cs"/>
              </a:rPr>
              <a:t>서비스 개요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790C19D-684F-A05C-7EE7-046A56CDD069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232CE9C-C508-BC7A-6EF2-EC095DF084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3897"/>
          <a:stretch>
            <a:fillRect/>
          </a:stretch>
        </p:blipFill>
        <p:spPr>
          <a:xfrm>
            <a:off x="388938" y="1744061"/>
            <a:ext cx="3809450" cy="228118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F951B82-39D7-4588-4E70-3AAFA27FA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937" y="4158042"/>
            <a:ext cx="3815417" cy="236122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0D7DB68-A992-06AC-ECA2-8D1837463112}"/>
              </a:ext>
            </a:extLst>
          </p:cNvPr>
          <p:cNvSpPr/>
          <p:nvPr/>
        </p:nvSpPr>
        <p:spPr>
          <a:xfrm>
            <a:off x="4589174" y="1744061"/>
            <a:ext cx="962602" cy="1160557"/>
          </a:xfrm>
          <a:prstGeom prst="rect">
            <a:avLst/>
          </a:prstGeom>
          <a:solidFill>
            <a:srgbClr val="003686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개요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/</a:t>
            </a:r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목적</a:t>
            </a:r>
            <a:endParaRPr lang="en-US" altLang="ko-KR" sz="1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AA67A10-ADC6-1C48-1D40-80970122FCFC}"/>
              </a:ext>
            </a:extLst>
          </p:cNvPr>
          <p:cNvSpPr/>
          <p:nvPr/>
        </p:nvSpPr>
        <p:spPr>
          <a:xfrm>
            <a:off x="5637229" y="1744061"/>
            <a:ext cx="3879834" cy="1160559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응급사고 예측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→</a:t>
            </a:r>
            <a:r>
              <a:rPr lang="ko-KR" altLang="en-US" sz="1200" dirty="0" err="1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감지→대응→감성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·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건강관리 → 응급안전 관리의 全 주기를 커버하는 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응급안전안심 서비스 개발</a:t>
            </a:r>
            <a:endParaRPr lang="en-US" altLang="ko-KR" sz="12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marL="171450" indent="-1714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독거노인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·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장애인의 고독사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·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낙상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·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화재 등 응급사고의 사전 예측 및 실시간 감지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·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신속대응으로 사용자 만족도 향상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및 복지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·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의료 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·119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자원의 활용 효율화</a:t>
            </a:r>
            <a:endParaRPr lang="en-US" altLang="ko-KR" sz="12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97C7B3-3697-0C83-4F90-AEEFFF473CB3}"/>
              </a:ext>
            </a:extLst>
          </p:cNvPr>
          <p:cNvSpPr/>
          <p:nvPr/>
        </p:nvSpPr>
        <p:spPr>
          <a:xfrm>
            <a:off x="4589175" y="3035300"/>
            <a:ext cx="962602" cy="2190985"/>
          </a:xfrm>
          <a:prstGeom prst="rect">
            <a:avLst/>
          </a:prstGeom>
          <a:solidFill>
            <a:srgbClr val="003686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설계원칙</a:t>
            </a:r>
            <a:endParaRPr lang="en-US" altLang="ko-KR" sz="1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965E0A5-8229-BB3E-0A14-D2358BAC1A92}"/>
              </a:ext>
            </a:extLst>
          </p:cNvPr>
          <p:cNvSpPr/>
          <p:nvPr/>
        </p:nvSpPr>
        <p:spPr>
          <a:xfrm>
            <a:off x="5637230" y="3035300"/>
            <a:ext cx="3879834" cy="2190988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프라이버시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준수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개인정보보호법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(PIPA)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준수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데이터 익명화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가명화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최소 수집원칙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동의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(Consent)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기반 수집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</a:p>
          <a:p>
            <a:pPr marL="171450" indent="-1714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200" dirty="0" err="1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엣지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+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클라우드 하이브리드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실시간성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엣지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추론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 +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고성능 학습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모델 업데이트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클라우드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).</a:t>
            </a:r>
          </a:p>
          <a:p>
            <a:pPr marL="171450" indent="-1714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외부 연계 인터페이스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119·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지역보건소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·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정부기관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의료기관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·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디지털 돌봄 시스템과 표준화된 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API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연동</a:t>
            </a:r>
            <a:endParaRPr lang="en-US" altLang="ko-KR" sz="12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marL="171450" indent="-1714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신뢰성 확보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이상감지 후 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단계 확인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예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자동센서 경보 → 전화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/AI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콜 확인 → 응급관리요원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/119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연결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으로 </a:t>
            </a:r>
            <a:r>
              <a:rPr lang="ko-KR" altLang="en-US" sz="1200" dirty="0" err="1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오경보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최소화</a:t>
            </a:r>
            <a:endParaRPr lang="en-US" altLang="ko-KR" sz="12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marL="171450" indent="-1714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포용성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한국어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방언 포함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음성인식 및 고령자 특성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말투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·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행동패턴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반영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D22ABEA-8AFD-3188-14C0-AF5CCBAFE541}"/>
              </a:ext>
            </a:extLst>
          </p:cNvPr>
          <p:cNvSpPr/>
          <p:nvPr/>
        </p:nvSpPr>
        <p:spPr>
          <a:xfrm>
            <a:off x="4589175" y="5353361"/>
            <a:ext cx="962602" cy="1160557"/>
          </a:xfrm>
          <a:prstGeom prst="rect">
            <a:avLst/>
          </a:prstGeom>
          <a:solidFill>
            <a:srgbClr val="003686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기대효과</a:t>
            </a:r>
            <a:endParaRPr lang="en-US" altLang="ko-KR" sz="1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E8EF6F7-1D10-F593-C906-90A978396CEF}"/>
              </a:ext>
            </a:extLst>
          </p:cNvPr>
          <p:cNvSpPr/>
          <p:nvPr/>
        </p:nvSpPr>
        <p:spPr>
          <a:xfrm>
            <a:off x="5637230" y="5353362"/>
            <a:ext cx="3879834" cy="1160559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응답시간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(TTI, Time to Intervention)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평균 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30%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단축</a:t>
            </a:r>
            <a:endParaRPr lang="en-US" altLang="ko-KR" sz="12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marL="171450" indent="-1714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고독사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·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응급사망률 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10~30%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저감 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단계적 목표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</a:p>
          <a:p>
            <a:pPr marL="171450" indent="-1714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119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불필요 호출 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20%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감소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응급관리요원 방문 우선순위 조정 및 처리율 향상</a:t>
            </a:r>
          </a:p>
          <a:p>
            <a:pPr marL="171450" indent="-1714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서비스 사용자 만족도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정서적 지원</a:t>
            </a:r>
            <a:r>
              <a:rPr lang="en-US" altLang="ko-KR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 NPS +X </a:t>
            </a:r>
            <a:r>
              <a:rPr lang="ko-KR" altLang="en-US" sz="12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포인트 상승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E12499-ECF1-5865-2CF9-A4CAE84BBA24}"/>
              </a:ext>
            </a:extLst>
          </p:cNvPr>
          <p:cNvSpPr txBox="1"/>
          <p:nvPr/>
        </p:nvSpPr>
        <p:spPr>
          <a:xfrm>
            <a:off x="591952" y="1066359"/>
            <a:ext cx="8818324" cy="583671"/>
          </a:xfrm>
          <a:prstGeom prst="rect">
            <a:avLst/>
          </a:prstGeo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en-US"/>
            </a:defPPr>
            <a:lvl1pPr marR="0" lvl="0" indent="0" defTabSz="914400" fontAlgn="auto" latinLnBrk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-50" normalizeH="0" baseline="0">
                <a:ln>
                  <a:noFill/>
                </a:ln>
                <a:solidFill>
                  <a:srgbClr val="465C89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j-cs"/>
              </a:defRPr>
            </a:lvl1pPr>
          </a:lstStyle>
          <a:p>
            <a:r>
              <a:rPr lang="en-US" altLang="ko-KR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서비스 적용을 통해 단순 사고감지</a:t>
            </a:r>
            <a:r>
              <a:rPr lang="en-US" altLang="ko-KR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-</a:t>
            </a:r>
            <a:r>
              <a:rPr lang="ko-KR" altLang="en-US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대응수준을 넘어 예측</a:t>
            </a:r>
            <a:r>
              <a:rPr lang="en-US" altLang="ko-KR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감지</a:t>
            </a:r>
            <a:r>
              <a:rPr lang="en-US" altLang="ko-KR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대응</a:t>
            </a:r>
            <a:r>
              <a:rPr lang="en-US" altLang="ko-KR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케어</a:t>
            </a:r>
            <a:r>
              <a:rPr lang="en-US" altLang="ko-KR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관리가 유기적으로 </a:t>
            </a:r>
            <a:br>
              <a:rPr lang="en-US" altLang="ko-KR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1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연결된 통합 안전망을 구축하는 것을 목표로 함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7D1EEC3-99ED-1DFA-05C7-32E4DA1A38C6}"/>
              </a:ext>
            </a:extLst>
          </p:cNvPr>
          <p:cNvSpPr/>
          <p:nvPr/>
        </p:nvSpPr>
        <p:spPr>
          <a:xfrm>
            <a:off x="1557018" y="4597847"/>
            <a:ext cx="1437301" cy="1473319"/>
          </a:xfrm>
          <a:prstGeom prst="roundRect">
            <a:avLst>
              <a:gd name="adj" fmla="val 8687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3EA4E8-0705-A4F5-A602-B13FB3ED8D54}"/>
              </a:ext>
            </a:extLst>
          </p:cNvPr>
          <p:cNvSpPr txBox="1"/>
          <p:nvPr/>
        </p:nvSpPr>
        <p:spPr>
          <a:xfrm>
            <a:off x="1616630" y="4635321"/>
            <a:ext cx="1318076" cy="2789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spc="-50" dirty="0">
                <a:solidFill>
                  <a:srgbClr val="465C8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+mj-cs"/>
              </a:rPr>
              <a:t>AI</a:t>
            </a:r>
            <a:r>
              <a:rPr lang="ko-KR" altLang="en-US" sz="1400" b="1" spc="-50" dirty="0">
                <a:solidFill>
                  <a:srgbClr val="465C8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+mj-cs"/>
              </a:rPr>
              <a:t> 응급안전안심 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094C279B-2EDC-AB1E-9D1F-E01AA5109C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6629" y="4766199"/>
            <a:ext cx="1318077" cy="131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04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직사각형 22">
            <a:extLst>
              <a:ext uri="{FF2B5EF4-FFF2-40B4-BE49-F238E27FC236}">
                <a16:creationId xmlns:a16="http://schemas.microsoft.com/office/drawing/2014/main" id="{E00BF8BD-643A-FE1A-C904-F58A41B0E5B1}"/>
              </a:ext>
            </a:extLst>
          </p:cNvPr>
          <p:cNvSpPr/>
          <p:nvPr/>
        </p:nvSpPr>
        <p:spPr>
          <a:xfrm>
            <a:off x="401406" y="1738692"/>
            <a:ext cx="1515201" cy="4637361"/>
          </a:xfrm>
          <a:prstGeom prst="rect">
            <a:avLst/>
          </a:prstGeom>
          <a:solidFill>
            <a:schemeClr val="bg1"/>
          </a:solidFill>
          <a:ln w="6350" cap="flat" cmpd="sng" algn="ctr">
            <a:solidFill>
              <a:schemeClr val="bg1">
                <a:lumMod val="65000"/>
              </a:schemeClr>
            </a:solidFill>
            <a:prstDash val="solid"/>
          </a:ln>
          <a:effectLst>
            <a:outerShdw dist="12700" dir="5400000" algn="t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lIns="0" tIns="0" rIns="0" bIns="0" rtlCol="0" anchor="ctr" anchorCtr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Clr>
                <a:srgbClr val="969696"/>
              </a:buClr>
              <a:buSzPts val="800"/>
            </a:pPr>
            <a:endParaRPr kumimoji="1" lang="ko-KR" altLang="en-US" sz="1000" dirty="0">
              <a:solidFill>
                <a:srgbClr val="292929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굴림" pitchFamily="50" charset="-127"/>
            </a:endParaRPr>
          </a:p>
        </p:txBody>
      </p:sp>
      <p:sp>
        <p:nvSpPr>
          <p:cNvPr id="193" name="직사각형 22">
            <a:extLst>
              <a:ext uri="{FF2B5EF4-FFF2-40B4-BE49-F238E27FC236}">
                <a16:creationId xmlns:a16="http://schemas.microsoft.com/office/drawing/2014/main" id="{D4BF3DBD-F2E3-3D46-41C6-C004ECC4633E}"/>
              </a:ext>
            </a:extLst>
          </p:cNvPr>
          <p:cNvSpPr/>
          <p:nvPr/>
        </p:nvSpPr>
        <p:spPr>
          <a:xfrm>
            <a:off x="7708130" y="1801326"/>
            <a:ext cx="1786600" cy="4574727"/>
          </a:xfrm>
          <a:prstGeom prst="rect">
            <a:avLst/>
          </a:prstGeom>
          <a:solidFill>
            <a:schemeClr val="bg1"/>
          </a:solidFill>
          <a:ln w="6350" cap="flat" cmpd="sng" algn="ctr">
            <a:solidFill>
              <a:schemeClr val="bg1">
                <a:lumMod val="65000"/>
              </a:schemeClr>
            </a:solidFill>
            <a:prstDash val="solid"/>
          </a:ln>
          <a:effectLst>
            <a:outerShdw dist="12700" dir="5400000" algn="t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lIns="0" tIns="0" rIns="0" bIns="0" rtlCol="0" anchor="ctr" anchorCtr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Clr>
                <a:srgbClr val="969696"/>
              </a:buClr>
              <a:buSzPts val="800"/>
            </a:pPr>
            <a:endParaRPr kumimoji="1" lang="ko-KR" altLang="en-US" sz="1000" dirty="0">
              <a:solidFill>
                <a:srgbClr val="292929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굴림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4949F20-7547-EDE1-CFA2-5FAB60CB0AF0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50" normalizeH="0" baseline="0" noProof="0" dirty="0">
                <a:ln>
                  <a:noFill/>
                </a:ln>
                <a:solidFill>
                  <a:srgbClr val="465C89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j-cs"/>
              </a:rPr>
              <a:t>AI</a:t>
            </a:r>
            <a:r>
              <a:rPr kumimoji="0" lang="ko-KR" altLang="en-US" sz="2400" b="1" i="0" u="none" strike="noStrike" kern="1200" cap="none" spc="-50" normalizeH="0" baseline="0" noProof="0" dirty="0">
                <a:ln>
                  <a:noFill/>
                </a:ln>
                <a:solidFill>
                  <a:srgbClr val="465C89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j-cs"/>
              </a:rPr>
              <a:t>서비스 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857C9F-4B35-08B2-E421-16C11A1058DD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Ⅱ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78A081A-9471-5F39-C999-5DB897BA1033}"/>
              </a:ext>
            </a:extLst>
          </p:cNvPr>
          <p:cNvSpPr/>
          <p:nvPr/>
        </p:nvSpPr>
        <p:spPr>
          <a:xfrm>
            <a:off x="4392800" y="2166346"/>
            <a:ext cx="1507284" cy="157648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90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0B7360FF-4F51-AB41-B16B-2C193470C380}"/>
              </a:ext>
            </a:extLst>
          </p:cNvPr>
          <p:cNvSpPr/>
          <p:nvPr/>
        </p:nvSpPr>
        <p:spPr>
          <a:xfrm>
            <a:off x="4330179" y="1785258"/>
            <a:ext cx="1636908" cy="2751457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0"/>
          <a:lstStyle/>
          <a:p>
            <a:pPr algn="ctr">
              <a:defRPr/>
            </a:pPr>
            <a:r>
              <a:rPr lang="ko-KR" altLang="en-US" sz="90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학습모델 생성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ED68FBA-EACF-11FA-47AA-5BBCED7C7841}"/>
              </a:ext>
            </a:extLst>
          </p:cNvPr>
          <p:cNvSpPr/>
          <p:nvPr/>
        </p:nvSpPr>
        <p:spPr>
          <a:xfrm>
            <a:off x="4452291" y="2272107"/>
            <a:ext cx="780881" cy="345520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 err="1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학습데이터셋</a:t>
            </a: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 </a:t>
            </a:r>
            <a:b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</a:b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관리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98D21B61-720F-BAF2-692D-CB26DE7364C5}"/>
              </a:ext>
            </a:extLst>
          </p:cNvPr>
          <p:cNvSpPr/>
          <p:nvPr/>
        </p:nvSpPr>
        <p:spPr>
          <a:xfrm>
            <a:off x="4325796" y="4786226"/>
            <a:ext cx="2481986" cy="277063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학습모델</a:t>
            </a: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/</a:t>
            </a: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서비스 라이브러리</a:t>
            </a:r>
          </a:p>
        </p:txBody>
      </p: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9BA5B06A-2BF1-085A-37FB-E770BF80439F}"/>
              </a:ext>
            </a:extLst>
          </p:cNvPr>
          <p:cNvCxnSpPr>
            <a:cxnSpLocks/>
          </p:cNvCxnSpPr>
          <p:nvPr/>
        </p:nvCxnSpPr>
        <p:spPr>
          <a:xfrm>
            <a:off x="4064131" y="2527211"/>
            <a:ext cx="266049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F0B31682-A385-E1D0-AE20-F62E33B9132B}"/>
              </a:ext>
            </a:extLst>
          </p:cNvPr>
          <p:cNvCxnSpPr>
            <a:cxnSpLocks/>
          </p:cNvCxnSpPr>
          <p:nvPr/>
        </p:nvCxnSpPr>
        <p:spPr>
          <a:xfrm>
            <a:off x="5235677" y="2448350"/>
            <a:ext cx="36132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14">
            <a:extLst>
              <a:ext uri="{FF2B5EF4-FFF2-40B4-BE49-F238E27FC236}">
                <a16:creationId xmlns:a16="http://schemas.microsoft.com/office/drawing/2014/main" id="{37C8D5AE-7EE7-AD53-54FD-D21609D85F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84575" y="2087860"/>
            <a:ext cx="240463" cy="407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 algn="ctr">
              <a:spcBef>
                <a:spcPts val="3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학습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ctr">
              <a:spcBef>
                <a:spcPts val="3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데이터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97284C00-C0BD-160B-ABF2-73845AB6657C}"/>
              </a:ext>
            </a:extLst>
          </p:cNvPr>
          <p:cNvCxnSpPr>
            <a:cxnSpLocks/>
          </p:cNvCxnSpPr>
          <p:nvPr/>
        </p:nvCxnSpPr>
        <p:spPr>
          <a:xfrm>
            <a:off x="4064131" y="3346138"/>
            <a:ext cx="266049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18">
            <a:extLst>
              <a:ext uri="{FF2B5EF4-FFF2-40B4-BE49-F238E27FC236}">
                <a16:creationId xmlns:a16="http://schemas.microsoft.com/office/drawing/2014/main" id="{FDFE3881-FA3D-9CD2-5C66-60A3BF69A7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64131" y="2933872"/>
            <a:ext cx="28429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 algn="ctr">
              <a:spcBef>
                <a:spcPts val="3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학습  결과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117C9264-EFB8-FB10-743F-7524180CC5BB}"/>
              </a:ext>
            </a:extLst>
          </p:cNvPr>
          <p:cNvCxnSpPr>
            <a:cxnSpLocks/>
          </p:cNvCxnSpPr>
          <p:nvPr/>
        </p:nvCxnSpPr>
        <p:spPr>
          <a:xfrm>
            <a:off x="4773536" y="3742825"/>
            <a:ext cx="0" cy="28323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527F5999-C587-2ACB-5F0A-2A5BF9550691}"/>
              </a:ext>
            </a:extLst>
          </p:cNvPr>
          <p:cNvSpPr/>
          <p:nvPr/>
        </p:nvSpPr>
        <p:spPr>
          <a:xfrm>
            <a:off x="4452291" y="2772275"/>
            <a:ext cx="780881" cy="405905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학습데이터 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  <a:p>
            <a:pPr algn="ctr">
              <a:defRPr/>
            </a:pP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전처리 관리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8F83F23F-F443-9CF5-4F9D-369A1162AA38}"/>
              </a:ext>
            </a:extLst>
          </p:cNvPr>
          <p:cNvSpPr/>
          <p:nvPr/>
        </p:nvSpPr>
        <p:spPr>
          <a:xfrm>
            <a:off x="4452291" y="3318503"/>
            <a:ext cx="780881" cy="345520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학습모델 관리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3CA4A6B-D3DB-9ED5-B4E9-78796D90B525}"/>
              </a:ext>
            </a:extLst>
          </p:cNvPr>
          <p:cNvSpPr/>
          <p:nvPr/>
        </p:nvSpPr>
        <p:spPr>
          <a:xfrm>
            <a:off x="5597000" y="2226050"/>
            <a:ext cx="212910" cy="1437973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학습 및 검증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4D038187-A9E3-16D3-F994-2DAA17A33BF1}"/>
              </a:ext>
            </a:extLst>
          </p:cNvPr>
          <p:cNvSpPr/>
          <p:nvPr/>
        </p:nvSpPr>
        <p:spPr>
          <a:xfrm>
            <a:off x="4420537" y="4040029"/>
            <a:ext cx="692651" cy="345520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Auto</a:t>
            </a: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ML</a:t>
            </a:r>
          </a:p>
        </p:txBody>
      </p: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13E9E190-E565-3AC9-2289-EAF537A00DF4}"/>
              </a:ext>
            </a:extLst>
          </p:cNvPr>
          <p:cNvCxnSpPr>
            <a:cxnSpLocks/>
          </p:cNvCxnSpPr>
          <p:nvPr/>
        </p:nvCxnSpPr>
        <p:spPr>
          <a:xfrm>
            <a:off x="5235677" y="2985685"/>
            <a:ext cx="36132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A5A1F2E0-B627-9078-A7CF-DCCE86EE4A2B}"/>
              </a:ext>
            </a:extLst>
          </p:cNvPr>
          <p:cNvCxnSpPr>
            <a:cxnSpLocks/>
          </p:cNvCxnSpPr>
          <p:nvPr/>
        </p:nvCxnSpPr>
        <p:spPr>
          <a:xfrm>
            <a:off x="5236930" y="3524289"/>
            <a:ext cx="360696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84504BE4-3A51-E94E-D590-A427A1EEA1B8}"/>
              </a:ext>
            </a:extLst>
          </p:cNvPr>
          <p:cNvCxnSpPr>
            <a:cxnSpLocks/>
          </p:cNvCxnSpPr>
          <p:nvPr/>
        </p:nvCxnSpPr>
        <p:spPr>
          <a:xfrm>
            <a:off x="5501189" y="3742825"/>
            <a:ext cx="0" cy="28831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6D44A62-0FFC-FD7E-CCDA-3DB132BE5D74}"/>
              </a:ext>
            </a:extLst>
          </p:cNvPr>
          <p:cNvSpPr/>
          <p:nvPr/>
        </p:nvSpPr>
        <p:spPr>
          <a:xfrm>
            <a:off x="5229591" y="4040029"/>
            <a:ext cx="670493" cy="345520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연합</a:t>
            </a: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학습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18AAAB0A-19E3-0DC8-B8AA-61E824ED8BBB}"/>
              </a:ext>
            </a:extLst>
          </p:cNvPr>
          <p:cNvCxnSpPr>
            <a:cxnSpLocks/>
            <a:endCxn id="88" idx="1"/>
          </p:cNvCxnSpPr>
          <p:nvPr/>
        </p:nvCxnSpPr>
        <p:spPr>
          <a:xfrm>
            <a:off x="5975515" y="3059065"/>
            <a:ext cx="272842" cy="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A546BC93-4FD2-ADA6-EB0C-67B5C77FE222}"/>
              </a:ext>
            </a:extLst>
          </p:cNvPr>
          <p:cNvSpPr txBox="1"/>
          <p:nvPr/>
        </p:nvSpPr>
        <p:spPr>
          <a:xfrm>
            <a:off x="5993537" y="2716161"/>
            <a:ext cx="201639" cy="55399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/>
          <a:p>
            <a:pPr algn="ctr">
              <a:spcBef>
                <a:spcPts val="300"/>
              </a:spcBef>
              <a:defRPr/>
            </a:pP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모델 등록</a:t>
            </a:r>
            <a:endParaRPr lang="en-US" altLang="ko-KR" sz="900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430B69C-6551-4D12-8A1D-E879A42BAB00}"/>
              </a:ext>
            </a:extLst>
          </p:cNvPr>
          <p:cNvSpPr txBox="1"/>
          <p:nvPr/>
        </p:nvSpPr>
        <p:spPr>
          <a:xfrm>
            <a:off x="4784807" y="3814541"/>
            <a:ext cx="374635" cy="12311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spcBef>
                <a:spcPts val="300"/>
              </a:spcBef>
              <a:defRPr/>
            </a:pPr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생성요구</a:t>
            </a:r>
            <a:endParaRPr lang="en-US" altLang="ko-KR" sz="800" dirty="0">
              <a:solidFill>
                <a:schemeClr val="tx1">
                  <a:lumMod val="75000"/>
                  <a:lumOff val="2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04C82A1-B87B-9C3D-4A07-B742D40B9A36}"/>
              </a:ext>
            </a:extLst>
          </p:cNvPr>
          <p:cNvSpPr txBox="1"/>
          <p:nvPr/>
        </p:nvSpPr>
        <p:spPr>
          <a:xfrm>
            <a:off x="5522479" y="3819623"/>
            <a:ext cx="377604" cy="12311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spcBef>
                <a:spcPts val="300"/>
              </a:spcBef>
              <a:defRPr/>
            </a:pPr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학습요구</a:t>
            </a:r>
            <a:endParaRPr lang="en-US" altLang="ko-KR" sz="800" dirty="0">
              <a:solidFill>
                <a:schemeClr val="tx1">
                  <a:lumMod val="75000"/>
                  <a:lumOff val="2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66D5B3D0-3709-4127-1B44-F04269A1CC72}"/>
              </a:ext>
            </a:extLst>
          </p:cNvPr>
          <p:cNvCxnSpPr>
            <a:cxnSpLocks/>
          </p:cNvCxnSpPr>
          <p:nvPr/>
        </p:nvCxnSpPr>
        <p:spPr>
          <a:xfrm flipV="1">
            <a:off x="5049693" y="4529093"/>
            <a:ext cx="0" cy="231194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37">
            <a:extLst>
              <a:ext uri="{FF2B5EF4-FFF2-40B4-BE49-F238E27FC236}">
                <a16:creationId xmlns:a16="http://schemas.microsoft.com/office/drawing/2014/main" id="{3E835986-ED81-AADB-F1A8-D035FEEFB7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92987" y="4587702"/>
            <a:ext cx="362664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>
              <a:spcBef>
                <a:spcPts val="300"/>
              </a:spcBef>
            </a:pPr>
            <a: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Import</a:t>
            </a:r>
          </a:p>
        </p:txBody>
      </p:sp>
      <p:sp>
        <p:nvSpPr>
          <p:cNvPr id="85" name="TextBox 38">
            <a:extLst>
              <a:ext uri="{FF2B5EF4-FFF2-40B4-BE49-F238E27FC236}">
                <a16:creationId xmlns:a16="http://schemas.microsoft.com/office/drawing/2014/main" id="{1496854E-5D77-F16A-71F6-CC9948987D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65129" y="2301170"/>
            <a:ext cx="299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 algn="ctr">
              <a:spcBef>
                <a:spcPts val="3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데이터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86" name="TextBox 39">
            <a:extLst>
              <a:ext uri="{FF2B5EF4-FFF2-40B4-BE49-F238E27FC236}">
                <a16:creationId xmlns:a16="http://schemas.microsoft.com/office/drawing/2014/main" id="{DABFCAB5-E013-09CC-4470-EF99689653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4983" y="2842834"/>
            <a:ext cx="29970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 algn="ctr">
              <a:spcBef>
                <a:spcPts val="3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데이터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87" name="TextBox 40">
            <a:extLst>
              <a:ext uri="{FF2B5EF4-FFF2-40B4-BE49-F238E27FC236}">
                <a16:creationId xmlns:a16="http://schemas.microsoft.com/office/drawing/2014/main" id="{ED82CAC4-B541-A9F8-3228-44296857D2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604" y="3344452"/>
            <a:ext cx="276784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 algn="ctr">
              <a:spcBef>
                <a:spcPts val="3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모델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FAF2B3C6-8D66-93E5-239F-44F0751E1232}"/>
              </a:ext>
            </a:extLst>
          </p:cNvPr>
          <p:cNvSpPr/>
          <p:nvPr/>
        </p:nvSpPr>
        <p:spPr>
          <a:xfrm>
            <a:off x="6248357" y="1804414"/>
            <a:ext cx="1299095" cy="2509304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AI</a:t>
            </a: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서비스 생성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CAD98E69-363A-85DA-DF84-996CAD1104CF}"/>
              </a:ext>
            </a:extLst>
          </p:cNvPr>
          <p:cNvSpPr/>
          <p:nvPr/>
        </p:nvSpPr>
        <p:spPr>
          <a:xfrm>
            <a:off x="6339785" y="2341185"/>
            <a:ext cx="507541" cy="431778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AI</a:t>
            </a: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서비스 관리</a:t>
            </a:r>
            <a:endParaRPr lang="ko-KR" altLang="en-US" sz="900" dirty="0">
              <a:solidFill>
                <a:srgbClr val="0000FF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6ED8E722-BF54-F36C-CB05-B40BE35FEF57}"/>
              </a:ext>
            </a:extLst>
          </p:cNvPr>
          <p:cNvSpPr/>
          <p:nvPr/>
        </p:nvSpPr>
        <p:spPr>
          <a:xfrm>
            <a:off x="6339785" y="3530216"/>
            <a:ext cx="507541" cy="425218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AI</a:t>
            </a: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 서비스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  <a:p>
            <a:pPr algn="ctr">
              <a:defRPr/>
            </a:pP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API </a:t>
            </a: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관리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D4F0945C-D58B-961A-C3BB-1FA44D16A0AF}"/>
              </a:ext>
            </a:extLst>
          </p:cNvPr>
          <p:cNvSpPr/>
          <p:nvPr/>
        </p:nvSpPr>
        <p:spPr>
          <a:xfrm>
            <a:off x="7228249" y="2341185"/>
            <a:ext cx="248406" cy="1614250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AI</a:t>
            </a: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서비스 테스트</a:t>
            </a:r>
          </a:p>
          <a:p>
            <a:pPr algn="ctr">
              <a:defRPr/>
            </a:pPr>
            <a:endParaRPr lang="ko-KR" altLang="en-US" sz="900" dirty="0">
              <a:solidFill>
                <a:srgbClr val="0000FF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6EB10552-5DEB-CAB8-26B8-F33C42A4B1F6}"/>
              </a:ext>
            </a:extLst>
          </p:cNvPr>
          <p:cNvCxnSpPr>
            <a:cxnSpLocks/>
          </p:cNvCxnSpPr>
          <p:nvPr/>
        </p:nvCxnSpPr>
        <p:spPr>
          <a:xfrm flipV="1">
            <a:off x="6854271" y="2557075"/>
            <a:ext cx="382032" cy="65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53F8A8A6-C905-112C-C7D9-796DCE854671}"/>
              </a:ext>
            </a:extLst>
          </p:cNvPr>
          <p:cNvCxnSpPr>
            <a:cxnSpLocks/>
          </p:cNvCxnSpPr>
          <p:nvPr/>
        </p:nvCxnSpPr>
        <p:spPr>
          <a:xfrm>
            <a:off x="6863296" y="3716243"/>
            <a:ext cx="367354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FF4481AF-D360-76BD-94F1-588F3D4C4DEA}"/>
              </a:ext>
            </a:extLst>
          </p:cNvPr>
          <p:cNvCxnSpPr>
            <a:cxnSpLocks/>
            <a:stCxn id="89" idx="2"/>
            <a:endCxn id="90" idx="0"/>
          </p:cNvCxnSpPr>
          <p:nvPr/>
        </p:nvCxnSpPr>
        <p:spPr>
          <a:xfrm>
            <a:off x="6593555" y="2772965"/>
            <a:ext cx="0" cy="75725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18">
            <a:extLst>
              <a:ext uri="{FF2B5EF4-FFF2-40B4-BE49-F238E27FC236}">
                <a16:creationId xmlns:a16="http://schemas.microsoft.com/office/drawing/2014/main" id="{F2634748-54AA-9A5F-5508-461F20FA2E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0940" y="2925468"/>
            <a:ext cx="26235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q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444500" indent="-177800"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622300" indent="-177800"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ü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533400" indent="-188913" defTabSz="457200">
              <a:spcBef>
                <a:spcPct val="20000"/>
              </a:spcBef>
              <a:buClr>
                <a:schemeClr val="tx1"/>
              </a:buClr>
              <a:buSzPct val="100000"/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711200" indent="-176213" defTabSz="457200">
              <a:spcBef>
                <a:spcPct val="20000"/>
              </a:spcBef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11684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16256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20828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25400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ctr" eaLnBrk="1" hangingPunct="1">
              <a:spcBef>
                <a:spcPts val="300"/>
              </a:spcBef>
              <a:buClrTx/>
              <a:buSzTx/>
              <a:buFontTx/>
              <a:buNone/>
            </a:pPr>
            <a:r>
              <a:rPr lang="en-US" altLang="ko-KR" sz="9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API </a:t>
            </a:r>
            <a:r>
              <a:rPr lang="ko-KR" altLang="en-US" sz="9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서비스</a:t>
            </a:r>
            <a:endParaRPr lang="en-US" altLang="ko-KR" sz="9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cxnSp>
        <p:nvCxnSpPr>
          <p:cNvPr id="96" name="직선 화살표 연결선 95">
            <a:extLst>
              <a:ext uri="{FF2B5EF4-FFF2-40B4-BE49-F238E27FC236}">
                <a16:creationId xmlns:a16="http://schemas.microsoft.com/office/drawing/2014/main" id="{BB35397D-1C70-0F43-18B0-B0D55604C34F}"/>
              </a:ext>
            </a:extLst>
          </p:cNvPr>
          <p:cNvCxnSpPr>
            <a:cxnSpLocks/>
          </p:cNvCxnSpPr>
          <p:nvPr/>
        </p:nvCxnSpPr>
        <p:spPr>
          <a:xfrm flipV="1">
            <a:off x="6463240" y="4313717"/>
            <a:ext cx="0" cy="447166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76">
            <a:extLst>
              <a:ext uri="{FF2B5EF4-FFF2-40B4-BE49-F238E27FC236}">
                <a16:creationId xmlns:a16="http://schemas.microsoft.com/office/drawing/2014/main" id="{32DD7815-35D7-9DFA-BB48-83E906E7DC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1676" y="4515694"/>
            <a:ext cx="335649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q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444500" indent="-177800"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622300" indent="-177800"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ü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533400" indent="-188913" defTabSz="457200">
              <a:spcBef>
                <a:spcPct val="20000"/>
              </a:spcBef>
              <a:buClr>
                <a:schemeClr val="tx1"/>
              </a:buClr>
              <a:buSzPct val="100000"/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711200" indent="-176213" defTabSz="457200">
              <a:spcBef>
                <a:spcPct val="20000"/>
              </a:spcBef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11684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16256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20828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25400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eaLnBrk="1" hangingPunct="1">
              <a:spcBef>
                <a:spcPts val="300"/>
              </a:spcBef>
              <a:buClrTx/>
              <a:buSzTx/>
              <a:buFontTx/>
              <a:buNone/>
            </a:pPr>
            <a:r>
              <a:rPr lang="en-US" altLang="ko-KR" sz="8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Import</a:t>
            </a:r>
          </a:p>
        </p:txBody>
      </p: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732E6E79-6ED3-672B-81DF-0290EDC34EEF}"/>
              </a:ext>
            </a:extLst>
          </p:cNvPr>
          <p:cNvCxnSpPr>
            <a:cxnSpLocks/>
          </p:cNvCxnSpPr>
          <p:nvPr/>
        </p:nvCxnSpPr>
        <p:spPr>
          <a:xfrm flipV="1">
            <a:off x="7161037" y="4313717"/>
            <a:ext cx="0" cy="45153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18">
            <a:extLst>
              <a:ext uri="{FF2B5EF4-FFF2-40B4-BE49-F238E27FC236}">
                <a16:creationId xmlns:a16="http://schemas.microsoft.com/office/drawing/2014/main" id="{5E678679-436A-1ACB-7CD5-DC19CA3D7C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9286" y="4373045"/>
            <a:ext cx="35532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4572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 defTabSz="4572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 defTabSz="4572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 defTabSz="4572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 defTabSz="4572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 algn="ctr" eaLnBrk="1" hangingPunct="1"/>
            <a: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ctr" eaLnBrk="1" hangingPunct="1"/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서비스 요청 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cxnSp>
        <p:nvCxnSpPr>
          <p:cNvPr id="100" name="직선 화살표 연결선 99">
            <a:extLst>
              <a:ext uri="{FF2B5EF4-FFF2-40B4-BE49-F238E27FC236}">
                <a16:creationId xmlns:a16="http://schemas.microsoft.com/office/drawing/2014/main" id="{9EC2B87C-58BB-300F-D572-397F038CB7F2}"/>
              </a:ext>
            </a:extLst>
          </p:cNvPr>
          <p:cNvCxnSpPr>
            <a:cxnSpLocks/>
          </p:cNvCxnSpPr>
          <p:nvPr/>
        </p:nvCxnSpPr>
        <p:spPr>
          <a:xfrm flipV="1">
            <a:off x="7213740" y="4313717"/>
            <a:ext cx="0" cy="47250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25">
            <a:extLst>
              <a:ext uri="{FF2B5EF4-FFF2-40B4-BE49-F238E27FC236}">
                <a16:creationId xmlns:a16="http://schemas.microsoft.com/office/drawing/2014/main" id="{DBB116A5-5064-A19F-5AC2-3597E2A290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0172" y="4373045"/>
            <a:ext cx="3386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4572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 defTabSz="4572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 defTabSz="4572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 defTabSz="4572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 defTabSz="4572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 algn="ctr" eaLnBrk="1" hangingPunct="1"/>
            <a: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 </a:t>
            </a: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서비스 응답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B12C26A0-EB93-2A94-A940-263B3A24BAA5}"/>
              </a:ext>
            </a:extLst>
          </p:cNvPr>
          <p:cNvSpPr/>
          <p:nvPr/>
        </p:nvSpPr>
        <p:spPr>
          <a:xfrm>
            <a:off x="6868412" y="4786256"/>
            <a:ext cx="679041" cy="27946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900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외부 시스템</a:t>
            </a:r>
            <a:endParaRPr lang="en-US" altLang="ko-KR" sz="900" dirty="0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03" name="TextBox 18">
            <a:extLst>
              <a:ext uri="{FF2B5EF4-FFF2-40B4-BE49-F238E27FC236}">
                <a16:creationId xmlns:a16="http://schemas.microsoft.com/office/drawing/2014/main" id="{5696D3E9-B99E-E6FF-47FB-8172E5B4B8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2309" y="2433963"/>
            <a:ext cx="33478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q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444500" indent="-177800"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622300" indent="-177800"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ü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533400" indent="-188913" defTabSz="457200">
              <a:spcBef>
                <a:spcPct val="20000"/>
              </a:spcBef>
              <a:buClr>
                <a:schemeClr val="tx1"/>
              </a:buClr>
              <a:buSzPct val="100000"/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711200" indent="-176213" defTabSz="457200">
              <a:spcBef>
                <a:spcPct val="20000"/>
              </a:spcBef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11684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16256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20828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25400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ctr" eaLnBrk="1" hangingPunct="1">
              <a:spcBef>
                <a:spcPts val="300"/>
              </a:spcBef>
              <a:buClrTx/>
              <a:buSzTx/>
              <a:buFontTx/>
              <a:buNone/>
            </a:pPr>
            <a:r>
              <a:rPr lang="ko-KR" altLang="en-US" sz="8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테스트 요청</a:t>
            </a:r>
            <a:endParaRPr lang="en-US" altLang="ko-KR" sz="8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04" name="TextBox 18">
            <a:extLst>
              <a:ext uri="{FF2B5EF4-FFF2-40B4-BE49-F238E27FC236}">
                <a16:creationId xmlns:a16="http://schemas.microsoft.com/office/drawing/2014/main" id="{A7E4D75C-57E6-9008-67A3-183A4C9C98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6810" y="3580293"/>
            <a:ext cx="32622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q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444500" indent="-177800"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622300" indent="-177800" defTabSz="457200">
              <a:spcBef>
                <a:spcPct val="20000"/>
              </a:spcBef>
              <a:buClr>
                <a:schemeClr val="tx1"/>
              </a:buClr>
              <a:buSzPct val="100000"/>
              <a:buFont typeface="Wingdings" pitchFamily="2" charset="2"/>
              <a:buChar char="ü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533400" indent="-188913" defTabSz="457200">
              <a:spcBef>
                <a:spcPct val="20000"/>
              </a:spcBef>
              <a:buClr>
                <a:schemeClr val="tx1"/>
              </a:buClr>
              <a:buSzPct val="100000"/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711200" indent="-176213" defTabSz="457200">
              <a:spcBef>
                <a:spcPct val="20000"/>
              </a:spcBef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11684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16256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20828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2540000" indent="-176213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34" charset="0"/>
              <a:buChar char="»"/>
              <a:defRPr sz="1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ctr" eaLnBrk="1" hangingPunct="1">
              <a:spcBef>
                <a:spcPts val="300"/>
              </a:spcBef>
              <a:buClrTx/>
              <a:buSzTx/>
              <a:buFontTx/>
              <a:buNone/>
            </a:pPr>
            <a:r>
              <a:rPr lang="ko-KR" altLang="en-US" sz="8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테스트 요청</a:t>
            </a:r>
            <a:endParaRPr lang="en-US" altLang="ko-KR" sz="8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76A64BCD-DD81-0A6F-60AB-2F5071143E25}"/>
              </a:ext>
            </a:extLst>
          </p:cNvPr>
          <p:cNvSpPr/>
          <p:nvPr/>
        </p:nvSpPr>
        <p:spPr>
          <a:xfrm>
            <a:off x="2055960" y="1801326"/>
            <a:ext cx="2008170" cy="2727766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0000" rIns="0" bIns="0"/>
          <a:lstStyle/>
          <a:p>
            <a:pPr algn="ctr">
              <a:defRPr/>
            </a:pPr>
            <a:endParaRPr lang="en-US" altLang="ko-KR" sz="10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9D2C8523-4893-33EE-5F50-1C94122DEEEE}"/>
              </a:ext>
            </a:extLst>
          </p:cNvPr>
          <p:cNvSpPr/>
          <p:nvPr/>
        </p:nvSpPr>
        <p:spPr>
          <a:xfrm>
            <a:off x="2124971" y="1935762"/>
            <a:ext cx="381060" cy="807887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 err="1"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빅데이터</a:t>
            </a:r>
            <a:endParaRPr lang="en-US" altLang="ko-KR" sz="900" dirty="0"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  <a:p>
            <a:pPr algn="ctr">
              <a:defRPr/>
            </a:pPr>
            <a:r>
              <a:rPr lang="ko-KR" altLang="en-US" sz="900" dirty="0"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수집</a:t>
            </a:r>
            <a:endParaRPr lang="en-US" altLang="ko-KR" sz="900" dirty="0"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B30E95A0-C3C6-23BB-BC34-379718BBDBEA}"/>
              </a:ext>
            </a:extLst>
          </p:cNvPr>
          <p:cNvSpPr/>
          <p:nvPr/>
        </p:nvSpPr>
        <p:spPr>
          <a:xfrm>
            <a:off x="2609173" y="1935762"/>
            <a:ext cx="381059" cy="807887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 err="1"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빅데이터</a:t>
            </a:r>
            <a:endParaRPr lang="en-US" altLang="ko-KR" sz="900" dirty="0"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  <a:p>
            <a:pPr algn="ctr">
              <a:defRPr/>
            </a:pPr>
            <a:r>
              <a:rPr lang="ko-KR" altLang="en-US" sz="900" dirty="0"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정제</a:t>
            </a:r>
            <a:endParaRPr lang="en-US" altLang="ko-KR" sz="900" dirty="0"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77BD4409-62B0-1B91-C3FD-6C499C935C4E}"/>
              </a:ext>
            </a:extLst>
          </p:cNvPr>
          <p:cNvSpPr/>
          <p:nvPr/>
        </p:nvSpPr>
        <p:spPr>
          <a:xfrm>
            <a:off x="3089150" y="1935762"/>
            <a:ext cx="381060" cy="807887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 err="1"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빅데이터</a:t>
            </a:r>
            <a:endParaRPr lang="en-US" altLang="ko-KR" sz="900" dirty="0"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  <a:p>
            <a:pPr algn="ctr">
              <a:defRPr/>
            </a:pPr>
            <a:r>
              <a:rPr lang="ko-KR" altLang="en-US" sz="900" dirty="0"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변환</a:t>
            </a:r>
            <a:r>
              <a:rPr lang="en-US" altLang="ko-KR" sz="900" dirty="0"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/</a:t>
            </a:r>
            <a:br>
              <a:rPr lang="en-US" altLang="ko-KR" sz="900" dirty="0"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</a:br>
            <a:r>
              <a:rPr lang="ko-KR" altLang="en-US" sz="900" dirty="0"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저장</a:t>
            </a:r>
            <a:endParaRPr lang="en-US" altLang="ko-KR" sz="900" dirty="0"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843C4E8E-1404-25F7-A08D-5049C57B6124}"/>
              </a:ext>
            </a:extLst>
          </p:cNvPr>
          <p:cNvSpPr/>
          <p:nvPr/>
        </p:nvSpPr>
        <p:spPr>
          <a:xfrm>
            <a:off x="3569127" y="1935762"/>
            <a:ext cx="381059" cy="807887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빅데이터</a:t>
            </a:r>
            <a:endParaRPr lang="en-US" altLang="ko-KR" sz="900" dirty="0"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  <a:p>
            <a:pPr algn="ctr">
              <a:defRPr/>
            </a:pPr>
            <a:r>
              <a:rPr lang="ko-KR" altLang="en-US" sz="900" dirty="0">
                <a:solidFill>
                  <a:prstClr val="black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시각화</a:t>
            </a:r>
            <a:endParaRPr lang="en-US" altLang="ko-KR" sz="900" dirty="0">
              <a:solidFill>
                <a:prstClr val="black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110" name="직선 화살표 연결선 109">
            <a:extLst>
              <a:ext uri="{FF2B5EF4-FFF2-40B4-BE49-F238E27FC236}">
                <a16:creationId xmlns:a16="http://schemas.microsoft.com/office/drawing/2014/main" id="{4D2DD6C5-BAB0-28D6-6A29-2A5E619D8F24}"/>
              </a:ext>
            </a:extLst>
          </p:cNvPr>
          <p:cNvCxnSpPr>
            <a:cxnSpLocks/>
            <a:stCxn id="106" idx="3"/>
            <a:endCxn id="107" idx="1"/>
          </p:cNvCxnSpPr>
          <p:nvPr/>
        </p:nvCxnSpPr>
        <p:spPr>
          <a:xfrm>
            <a:off x="2506031" y="2339705"/>
            <a:ext cx="103141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화살표 연결선 110">
            <a:extLst>
              <a:ext uri="{FF2B5EF4-FFF2-40B4-BE49-F238E27FC236}">
                <a16:creationId xmlns:a16="http://schemas.microsoft.com/office/drawing/2014/main" id="{7B0EDD0E-6B55-82C9-6758-ADB8202BB7C2}"/>
              </a:ext>
            </a:extLst>
          </p:cNvPr>
          <p:cNvCxnSpPr>
            <a:cxnSpLocks/>
            <a:stCxn id="107" idx="3"/>
            <a:endCxn id="108" idx="1"/>
          </p:cNvCxnSpPr>
          <p:nvPr/>
        </p:nvCxnSpPr>
        <p:spPr>
          <a:xfrm>
            <a:off x="2990233" y="2339705"/>
            <a:ext cx="9891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화살표 연결선 111">
            <a:extLst>
              <a:ext uri="{FF2B5EF4-FFF2-40B4-BE49-F238E27FC236}">
                <a16:creationId xmlns:a16="http://schemas.microsoft.com/office/drawing/2014/main" id="{ACD60F1A-29D3-2527-5CBE-75B3E7C32520}"/>
              </a:ext>
            </a:extLst>
          </p:cNvPr>
          <p:cNvCxnSpPr>
            <a:cxnSpLocks/>
            <a:stCxn id="108" idx="3"/>
            <a:endCxn id="109" idx="1"/>
          </p:cNvCxnSpPr>
          <p:nvPr/>
        </p:nvCxnSpPr>
        <p:spPr>
          <a:xfrm>
            <a:off x="3470210" y="2339705"/>
            <a:ext cx="9891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29C975-F69A-F50C-8FF0-796C0BF5BDC5}"/>
              </a:ext>
            </a:extLst>
          </p:cNvPr>
          <p:cNvSpPr/>
          <p:nvPr/>
        </p:nvSpPr>
        <p:spPr>
          <a:xfrm>
            <a:off x="2124971" y="3578428"/>
            <a:ext cx="1825214" cy="807120"/>
          </a:xfrm>
          <a:prstGeom prst="rect">
            <a:avLst/>
          </a:prstGeom>
          <a:solidFill>
            <a:srgbClr val="E6EAEE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/>
          <a:lstStyle/>
          <a:p>
            <a:pPr algn="ctr">
              <a:defRPr/>
            </a:pP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빅데이터 거버넌스</a:t>
            </a:r>
          </a:p>
        </p:txBody>
      </p:sp>
      <p:sp>
        <p:nvSpPr>
          <p:cNvPr id="114" name="TextBox 15">
            <a:extLst>
              <a:ext uri="{FF2B5EF4-FFF2-40B4-BE49-F238E27FC236}">
                <a16:creationId xmlns:a16="http://schemas.microsoft.com/office/drawing/2014/main" id="{6FE44D66-2C9C-1D1A-D8DB-7A55486BDF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0979" y="2995811"/>
            <a:ext cx="4402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171450" indent="-1714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 marL="0" indent="0">
              <a:spcBef>
                <a:spcPts val="6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원천 </a:t>
            </a:r>
            <a:b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데이터 </a:t>
            </a:r>
            <a:b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수집 정보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15" name="TextBox 16">
            <a:extLst>
              <a:ext uri="{FF2B5EF4-FFF2-40B4-BE49-F238E27FC236}">
                <a16:creationId xmlns:a16="http://schemas.microsoft.com/office/drawing/2014/main" id="{A9F7F7FF-928B-B3FA-6ACD-EAF473C910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1204" y="2998480"/>
            <a:ext cx="48160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171450" indent="-1714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 marL="0" indent="0"/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실시간</a:t>
            </a:r>
            <a: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b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800" b="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비실시간</a:t>
            </a: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정제처리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16" name="TextBox 17">
            <a:extLst>
              <a:ext uri="{FF2B5EF4-FFF2-40B4-BE49-F238E27FC236}">
                <a16:creationId xmlns:a16="http://schemas.microsoft.com/office/drawing/2014/main" id="{59630FAC-DF36-8194-6A29-875918513A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4000" y="3005805"/>
            <a:ext cx="3639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171450" indent="-1714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 marL="0" indent="0">
              <a:spcBef>
                <a:spcPts val="6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메타</a:t>
            </a:r>
            <a:b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데이터 추출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17" name="TextBox 18">
            <a:extLst>
              <a:ext uri="{FF2B5EF4-FFF2-40B4-BE49-F238E27FC236}">
                <a16:creationId xmlns:a16="http://schemas.microsoft.com/office/drawing/2014/main" id="{BEEF67C3-69FC-2C07-2B30-A8E99F75D8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6439" y="2983543"/>
            <a:ext cx="449493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171450" indent="-1714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 marL="0" indent="0"/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사용자 </a:t>
            </a:r>
            <a:b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접근 정보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marL="0" indent="0"/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데이터 </a:t>
            </a:r>
            <a:b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800" b="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오너쉽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E11D9BCC-446C-8268-DF7E-6E8563AA4C66}"/>
              </a:ext>
            </a:extLst>
          </p:cNvPr>
          <p:cNvCxnSpPr/>
          <p:nvPr/>
        </p:nvCxnSpPr>
        <p:spPr>
          <a:xfrm>
            <a:off x="2315501" y="2765589"/>
            <a:ext cx="0" cy="8251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>
            <a:extLst>
              <a:ext uri="{FF2B5EF4-FFF2-40B4-BE49-F238E27FC236}">
                <a16:creationId xmlns:a16="http://schemas.microsoft.com/office/drawing/2014/main" id="{7BB1F778-2D8F-F51F-2032-18BED5345B5E}"/>
              </a:ext>
            </a:extLst>
          </p:cNvPr>
          <p:cNvCxnSpPr/>
          <p:nvPr/>
        </p:nvCxnSpPr>
        <p:spPr>
          <a:xfrm>
            <a:off x="2799264" y="2745566"/>
            <a:ext cx="0" cy="8251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화살표 연결선 119">
            <a:extLst>
              <a:ext uri="{FF2B5EF4-FFF2-40B4-BE49-F238E27FC236}">
                <a16:creationId xmlns:a16="http://schemas.microsoft.com/office/drawing/2014/main" id="{373471AC-55F6-7789-6013-E59F4FA301B4}"/>
              </a:ext>
            </a:extLst>
          </p:cNvPr>
          <p:cNvCxnSpPr/>
          <p:nvPr/>
        </p:nvCxnSpPr>
        <p:spPr>
          <a:xfrm>
            <a:off x="3279680" y="2753243"/>
            <a:ext cx="0" cy="8251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화살표 연결선 120">
            <a:extLst>
              <a:ext uri="{FF2B5EF4-FFF2-40B4-BE49-F238E27FC236}">
                <a16:creationId xmlns:a16="http://schemas.microsoft.com/office/drawing/2014/main" id="{0B23D1CE-C56F-B42B-8D3B-CAA31F788AEF}"/>
              </a:ext>
            </a:extLst>
          </p:cNvPr>
          <p:cNvCxnSpPr/>
          <p:nvPr/>
        </p:nvCxnSpPr>
        <p:spPr>
          <a:xfrm>
            <a:off x="3766151" y="2753243"/>
            <a:ext cx="0" cy="8251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6EEA226B-015E-877F-AE62-7EF49B5520DD}"/>
              </a:ext>
            </a:extLst>
          </p:cNvPr>
          <p:cNvSpPr/>
          <p:nvPr/>
        </p:nvSpPr>
        <p:spPr>
          <a:xfrm>
            <a:off x="2196473" y="3909269"/>
            <a:ext cx="494164" cy="369963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 err="1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메타관리</a:t>
            </a: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 개발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91E1233C-5D16-35C3-B244-D473F800210C}"/>
              </a:ext>
            </a:extLst>
          </p:cNvPr>
          <p:cNvSpPr/>
          <p:nvPr/>
        </p:nvSpPr>
        <p:spPr>
          <a:xfrm>
            <a:off x="2799264" y="3901594"/>
            <a:ext cx="494723" cy="369963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품질관리 개발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9BDBCCAC-34B6-9508-6F29-C4C6E67E7BC7}"/>
              </a:ext>
            </a:extLst>
          </p:cNvPr>
          <p:cNvSpPr/>
          <p:nvPr/>
        </p:nvSpPr>
        <p:spPr>
          <a:xfrm>
            <a:off x="3388826" y="3905049"/>
            <a:ext cx="494164" cy="369963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정책관리 개발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D75E533F-90EB-6138-6D12-BBBA4B308EA3}"/>
              </a:ext>
            </a:extLst>
          </p:cNvPr>
          <p:cNvSpPr/>
          <p:nvPr/>
        </p:nvSpPr>
        <p:spPr>
          <a:xfrm>
            <a:off x="2049781" y="5456384"/>
            <a:ext cx="5509032" cy="919669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44000" rIns="0" bIns="0"/>
          <a:lstStyle/>
          <a:p>
            <a:pPr algn="ctr">
              <a:defRPr/>
            </a:pPr>
            <a:r>
              <a:rPr lang="ko-KR" altLang="en-US" sz="10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 </a:t>
            </a:r>
            <a:endParaRPr lang="en-US" altLang="ko-KR" sz="10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id="{F3460CDA-35FC-04D6-ED57-E5BCCADDD667}"/>
              </a:ext>
            </a:extLst>
          </p:cNvPr>
          <p:cNvCxnSpPr>
            <a:cxnSpLocks/>
          </p:cNvCxnSpPr>
          <p:nvPr/>
        </p:nvCxnSpPr>
        <p:spPr>
          <a:xfrm flipV="1">
            <a:off x="2885604" y="4536714"/>
            <a:ext cx="0" cy="919669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8">
            <a:extLst>
              <a:ext uri="{FF2B5EF4-FFF2-40B4-BE49-F238E27FC236}">
                <a16:creationId xmlns:a16="http://schemas.microsoft.com/office/drawing/2014/main" id="{042E76E1-A49E-9204-693E-95F786D07B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39575" y="4739270"/>
            <a:ext cx="727452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>
              <a:spcBef>
                <a:spcPts val="3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설정 </a:t>
            </a:r>
            <a: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 </a:t>
            </a: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진행정보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BC12DAEE-9817-52C9-E4B7-361BCCBA78EE}"/>
              </a:ext>
            </a:extLst>
          </p:cNvPr>
          <p:cNvSpPr/>
          <p:nvPr/>
        </p:nvSpPr>
        <p:spPr>
          <a:xfrm>
            <a:off x="2747818" y="5633320"/>
            <a:ext cx="1278555" cy="2506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800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플랫폼</a:t>
            </a:r>
            <a:r>
              <a:rPr lang="en-US" altLang="ko-KR" sz="800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/</a:t>
            </a:r>
            <a:r>
              <a:rPr lang="ko-KR" altLang="en-US" sz="800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서비스 운영관리</a:t>
            </a:r>
            <a:endParaRPr lang="en-US" altLang="ko-KR" sz="800" dirty="0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cxnSp>
        <p:nvCxnSpPr>
          <p:cNvPr id="135" name="직선 화살표 연결선 134">
            <a:extLst>
              <a:ext uri="{FF2B5EF4-FFF2-40B4-BE49-F238E27FC236}">
                <a16:creationId xmlns:a16="http://schemas.microsoft.com/office/drawing/2014/main" id="{42A89C0A-BC96-5E9A-F081-EC8EB6751981}"/>
              </a:ext>
            </a:extLst>
          </p:cNvPr>
          <p:cNvCxnSpPr>
            <a:cxnSpLocks/>
          </p:cNvCxnSpPr>
          <p:nvPr/>
        </p:nvCxnSpPr>
        <p:spPr>
          <a:xfrm>
            <a:off x="4520213" y="5063289"/>
            <a:ext cx="0" cy="405099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20">
            <a:extLst>
              <a:ext uri="{FF2B5EF4-FFF2-40B4-BE49-F238E27FC236}">
                <a16:creationId xmlns:a16="http://schemas.microsoft.com/office/drawing/2014/main" id="{D3902FE8-677D-F89D-3544-428E10A4E2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6621" y="5142134"/>
            <a:ext cx="677113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>
              <a:spcBef>
                <a:spcPts val="3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학습</a:t>
            </a:r>
            <a: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모델</a:t>
            </a:r>
            <a: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정보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23C5C802-0EBA-7AD5-4AD4-B1B6EE1F2AB1}"/>
              </a:ext>
            </a:extLst>
          </p:cNvPr>
          <p:cNvSpPr/>
          <p:nvPr/>
        </p:nvSpPr>
        <p:spPr>
          <a:xfrm>
            <a:off x="2324368" y="6004654"/>
            <a:ext cx="624514" cy="23032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작업환경 관리 </a:t>
            </a: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70759DBD-D0A8-21B3-1FE4-AE38182EAD5A}"/>
              </a:ext>
            </a:extLst>
          </p:cNvPr>
          <p:cNvSpPr/>
          <p:nvPr/>
        </p:nvSpPr>
        <p:spPr>
          <a:xfrm>
            <a:off x="3083185" y="6004655"/>
            <a:ext cx="570949" cy="23225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운영 </a:t>
            </a:r>
            <a:br>
              <a:rPr lang="en-US" altLang="ko-KR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</a:br>
            <a:r>
              <a:rPr lang="ko-KR" altLang="en-US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모니터링 </a:t>
            </a: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4CA24B89-C618-6720-21D3-8C5B5E07FF25}"/>
              </a:ext>
            </a:extLst>
          </p:cNvPr>
          <p:cNvSpPr/>
          <p:nvPr/>
        </p:nvSpPr>
        <p:spPr>
          <a:xfrm>
            <a:off x="3743640" y="6004654"/>
            <a:ext cx="734995" cy="23225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ko-KR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API </a:t>
            </a:r>
            <a:r>
              <a:rPr lang="ko-KR" altLang="en-US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라이프</a:t>
            </a:r>
            <a:br>
              <a:rPr lang="en-US" altLang="ko-KR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</a:br>
            <a:r>
              <a:rPr lang="ko-KR" altLang="en-US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사이클 관리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9FEFDF73-7C97-8EF1-740C-B1F9DA21D3FB}"/>
              </a:ext>
            </a:extLst>
          </p:cNvPr>
          <p:cNvSpPr txBox="1"/>
          <p:nvPr/>
        </p:nvSpPr>
        <p:spPr>
          <a:xfrm>
            <a:off x="2060087" y="1436464"/>
            <a:ext cx="2024489" cy="251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en-US"/>
            </a:defPPr>
            <a:lvl1pPr algn="ctr">
              <a:defRPr sz="900">
                <a:latin typeface="KoPub돋움체 Bold" panose="02020603020101020101" pitchFamily="18" charset="-127"/>
                <a:ea typeface="KoPub돋움체 Bold" panose="02020603020101020101" pitchFamily="18" charset="-127"/>
                <a:cs typeface="Arial" panose="020B0604020202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1200" dirty="0" err="1">
                <a:solidFill>
                  <a:schemeClr val="bg1"/>
                </a:solidFill>
              </a:rPr>
              <a:t>빅데이터</a:t>
            </a:r>
            <a:r>
              <a:rPr lang="ko-KR" altLang="en-US" sz="1200" dirty="0">
                <a:solidFill>
                  <a:schemeClr val="bg1"/>
                </a:solidFill>
              </a:rPr>
              <a:t> 처리 및 관리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BAC1EE4C-7315-8CC5-6E88-424D0DFDF61F}"/>
              </a:ext>
            </a:extLst>
          </p:cNvPr>
          <p:cNvSpPr txBox="1"/>
          <p:nvPr/>
        </p:nvSpPr>
        <p:spPr>
          <a:xfrm>
            <a:off x="2061177" y="5141275"/>
            <a:ext cx="1375698" cy="276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en-US"/>
            </a:defPPr>
            <a:lvl1pPr algn="ctr">
              <a:defRPr sz="120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Arial" panose="020B0604020202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플랫폼</a:t>
            </a:r>
            <a:r>
              <a:rPr lang="en-US" altLang="ko-KR" dirty="0"/>
              <a:t>/</a:t>
            </a:r>
            <a:r>
              <a:rPr lang="ko-KR" altLang="en-US" dirty="0"/>
              <a:t>서비스 관리</a:t>
            </a:r>
            <a:endParaRPr lang="en-US" altLang="ko-KR" dirty="0"/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id="{617E00E2-A145-1331-AFF0-EDD867F232F3}"/>
              </a:ext>
            </a:extLst>
          </p:cNvPr>
          <p:cNvSpPr/>
          <p:nvPr/>
        </p:nvSpPr>
        <p:spPr>
          <a:xfrm>
            <a:off x="4849837" y="5618461"/>
            <a:ext cx="1278555" cy="2506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800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플랫폼</a:t>
            </a:r>
            <a:r>
              <a:rPr lang="en-US" altLang="ko-KR" sz="800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/</a:t>
            </a:r>
            <a:r>
              <a:rPr lang="ko-KR" altLang="en-US" sz="800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서비스 배포관리</a:t>
            </a:r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8D7049ED-1D32-1745-38FB-30CBD54BC5B4}"/>
              </a:ext>
            </a:extLst>
          </p:cNvPr>
          <p:cNvSpPr/>
          <p:nvPr/>
        </p:nvSpPr>
        <p:spPr>
          <a:xfrm>
            <a:off x="4734559" y="5992698"/>
            <a:ext cx="672998" cy="248321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플랫폼 내부 </a:t>
            </a:r>
            <a:br>
              <a:rPr lang="en-US" altLang="ko-KR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</a:br>
            <a:r>
              <a:rPr lang="ko-KR" altLang="en-US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배포관리 </a:t>
            </a:r>
          </a:p>
        </p:txBody>
      </p:sp>
      <p:sp>
        <p:nvSpPr>
          <p:cNvPr id="151" name="직사각형 150">
            <a:extLst>
              <a:ext uri="{FF2B5EF4-FFF2-40B4-BE49-F238E27FC236}">
                <a16:creationId xmlns:a16="http://schemas.microsoft.com/office/drawing/2014/main" id="{3C38313B-A977-EDE8-EEC2-CE2CDF6D9E7F}"/>
              </a:ext>
            </a:extLst>
          </p:cNvPr>
          <p:cNvSpPr/>
          <p:nvPr/>
        </p:nvSpPr>
        <p:spPr>
          <a:xfrm>
            <a:off x="5490396" y="5992697"/>
            <a:ext cx="742025" cy="25014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서브 플랫폼 </a:t>
            </a:r>
            <a:br>
              <a:rPr lang="en-US" altLang="ko-KR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</a:br>
            <a:r>
              <a:rPr lang="ko-KR" altLang="en-US" sz="8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배포관리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E0AED56E-EF96-5897-6510-1406D633F984}"/>
              </a:ext>
            </a:extLst>
          </p:cNvPr>
          <p:cNvSpPr txBox="1"/>
          <p:nvPr/>
        </p:nvSpPr>
        <p:spPr>
          <a:xfrm>
            <a:off x="4325039" y="1436464"/>
            <a:ext cx="3222413" cy="251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en-US"/>
            </a:defPPr>
            <a:lvl1pPr algn="ctr">
              <a:defRPr sz="900">
                <a:latin typeface="KoPub돋움체 Bold" panose="02020603020101020101" pitchFamily="18" charset="-127"/>
                <a:ea typeface="KoPub돋움체 Bold" panose="02020603020101020101" pitchFamily="18" charset="-127"/>
                <a:cs typeface="Arial" panose="020B0604020202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1200" dirty="0">
                <a:solidFill>
                  <a:schemeClr val="bg1"/>
                </a:solidFill>
              </a:rPr>
              <a:t>인공지능 학습 및 서비스 생성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cxnSp>
        <p:nvCxnSpPr>
          <p:cNvPr id="153" name="직선 화살표 연결선 152">
            <a:extLst>
              <a:ext uri="{FF2B5EF4-FFF2-40B4-BE49-F238E27FC236}">
                <a16:creationId xmlns:a16="http://schemas.microsoft.com/office/drawing/2014/main" id="{B0E965AE-F7AE-4EBC-26EB-AE42A635E955}"/>
              </a:ext>
            </a:extLst>
          </p:cNvPr>
          <p:cNvCxnSpPr>
            <a:cxnSpLocks/>
          </p:cNvCxnSpPr>
          <p:nvPr/>
        </p:nvCxnSpPr>
        <p:spPr>
          <a:xfrm flipV="1">
            <a:off x="5287879" y="5063289"/>
            <a:ext cx="0" cy="393096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TextBox 20">
            <a:extLst>
              <a:ext uri="{FF2B5EF4-FFF2-40B4-BE49-F238E27FC236}">
                <a16:creationId xmlns:a16="http://schemas.microsoft.com/office/drawing/2014/main" id="{11D1DE07-D552-8BD1-4CD9-082723DFD5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1612" y="5137106"/>
            <a:ext cx="668364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>
              <a:spcBef>
                <a:spcPts val="3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모드</a:t>
            </a:r>
            <a: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연동</a:t>
            </a:r>
            <a: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설정</a:t>
            </a:r>
            <a: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인증</a:t>
            </a:r>
            <a:r>
              <a:rPr lang="en-US" altLang="ko-KR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보안 정보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cxnSp>
        <p:nvCxnSpPr>
          <p:cNvPr id="155" name="직선 화살표 연결선 154">
            <a:extLst>
              <a:ext uri="{FF2B5EF4-FFF2-40B4-BE49-F238E27FC236}">
                <a16:creationId xmlns:a16="http://schemas.microsoft.com/office/drawing/2014/main" id="{5665A1D2-94D5-69B6-2FA5-AEB7F92CB3D2}"/>
              </a:ext>
            </a:extLst>
          </p:cNvPr>
          <p:cNvCxnSpPr>
            <a:cxnSpLocks/>
          </p:cNvCxnSpPr>
          <p:nvPr/>
        </p:nvCxnSpPr>
        <p:spPr>
          <a:xfrm>
            <a:off x="6162539" y="5063289"/>
            <a:ext cx="0" cy="41151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20">
            <a:extLst>
              <a:ext uri="{FF2B5EF4-FFF2-40B4-BE49-F238E27FC236}">
                <a16:creationId xmlns:a16="http://schemas.microsoft.com/office/drawing/2014/main" id="{FB664F26-91E5-FA93-C3D9-D7AF60D71C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9924" y="5142134"/>
            <a:ext cx="60785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가는각진제목체" pitchFamily="18" charset="-127"/>
              </a:defRPr>
            </a:lvl9pPr>
          </a:lstStyle>
          <a:p>
            <a:pPr>
              <a:spcBef>
                <a:spcPts val="300"/>
              </a:spcBef>
            </a:pPr>
            <a:r>
              <a:rPr lang="ko-KR" altLang="en-US" sz="800" b="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서비스 정보</a:t>
            </a:r>
            <a:endParaRPr lang="en-US" altLang="ko-KR" sz="800" b="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CA8B4FF2-46AE-21D5-2823-BA21B2ED573B}"/>
              </a:ext>
            </a:extLst>
          </p:cNvPr>
          <p:cNvSpPr txBox="1"/>
          <p:nvPr/>
        </p:nvSpPr>
        <p:spPr>
          <a:xfrm>
            <a:off x="7708130" y="1436464"/>
            <a:ext cx="1808934" cy="251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en-US"/>
            </a:defPPr>
            <a:lvl1pPr algn="ctr">
              <a:defRPr sz="900">
                <a:latin typeface="KoPub돋움체 Bold" panose="02020603020101020101" pitchFamily="18" charset="-127"/>
                <a:ea typeface="KoPub돋움체 Bold" panose="02020603020101020101" pitchFamily="18" charset="-127"/>
                <a:cs typeface="Arial" panose="020B0604020202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1200" dirty="0">
                <a:solidFill>
                  <a:schemeClr val="bg1"/>
                </a:solidFill>
              </a:rPr>
              <a:t>사용자 </a:t>
            </a:r>
            <a:r>
              <a:rPr lang="en-US" altLang="ko-KR" sz="1200" dirty="0">
                <a:solidFill>
                  <a:schemeClr val="bg1"/>
                </a:solidFill>
              </a:rPr>
              <a:t>AI</a:t>
            </a:r>
            <a:r>
              <a:rPr lang="ko-KR" altLang="en-US" sz="1200" dirty="0">
                <a:solidFill>
                  <a:schemeClr val="bg1"/>
                </a:solidFill>
              </a:rPr>
              <a:t>서비스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grpSp>
        <p:nvGrpSpPr>
          <p:cNvPr id="201" name="그룹 200">
            <a:extLst>
              <a:ext uri="{FF2B5EF4-FFF2-40B4-BE49-F238E27FC236}">
                <a16:creationId xmlns:a16="http://schemas.microsoft.com/office/drawing/2014/main" id="{9864CA0F-5D69-249B-4344-50D102277B3D}"/>
              </a:ext>
            </a:extLst>
          </p:cNvPr>
          <p:cNvGrpSpPr/>
          <p:nvPr/>
        </p:nvGrpSpPr>
        <p:grpSpPr>
          <a:xfrm>
            <a:off x="611647" y="2950991"/>
            <a:ext cx="1065212" cy="1061967"/>
            <a:chOff x="672700" y="2874791"/>
            <a:chExt cx="1065212" cy="1061967"/>
          </a:xfrm>
        </p:grpSpPr>
        <p:sp>
          <p:nvSpPr>
            <p:cNvPr id="160" name="직사각형 22">
              <a:extLst>
                <a:ext uri="{FF2B5EF4-FFF2-40B4-BE49-F238E27FC236}">
                  <a16:creationId xmlns:a16="http://schemas.microsoft.com/office/drawing/2014/main" id="{7A38AC00-7BB2-9888-8E7E-1E6A7F5DE822}"/>
                </a:ext>
              </a:extLst>
            </p:cNvPr>
            <p:cNvSpPr/>
            <p:nvPr/>
          </p:nvSpPr>
          <p:spPr>
            <a:xfrm>
              <a:off x="672700" y="2874791"/>
              <a:ext cx="1065212" cy="1061967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chemeClr val="bg1">
                  <a:lumMod val="65000"/>
                </a:schemeClr>
              </a:solidFill>
              <a:prstDash val="solid"/>
            </a:ln>
            <a:effectLst>
              <a:outerShdw dist="12700" dir="5400000" algn="t" rotWithShape="0">
                <a:schemeClr val="tx1">
                  <a:lumMod val="75000"/>
                  <a:lumOff val="25000"/>
                  <a:alpha val="20000"/>
                </a:schemeClr>
              </a:outerShdw>
            </a:effectLst>
          </p:spPr>
          <p:txBody>
            <a:bodyPr lIns="0" tIns="0" rIns="0" bIns="0" rtlCol="0" anchor="ctr" anchorCtr="0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Clr>
                  <a:srgbClr val="969696"/>
                </a:buClr>
                <a:buSzPts val="800"/>
              </a:pPr>
              <a:endParaRPr kumimoji="1" lang="ko-KR" altLang="en-US" sz="10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굴림" pitchFamily="50" charset="-127"/>
              </a:endParaRPr>
            </a:p>
          </p:txBody>
        </p:sp>
        <p:sp>
          <p:nvSpPr>
            <p:cNvPr id="163" name="순서도: 문서 25">
              <a:extLst>
                <a:ext uri="{FF2B5EF4-FFF2-40B4-BE49-F238E27FC236}">
                  <a16:creationId xmlns:a16="http://schemas.microsoft.com/office/drawing/2014/main" id="{F9640005-6F98-7D15-C66B-D5FE997D007D}"/>
                </a:ext>
              </a:extLst>
            </p:cNvPr>
            <p:cNvSpPr/>
            <p:nvPr/>
          </p:nvSpPr>
          <p:spPr>
            <a:xfrm>
              <a:off x="845637" y="3169032"/>
              <a:ext cx="782423" cy="619017"/>
            </a:xfrm>
            <a:prstGeom prst="flowChartDocument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endPara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165" name="순서도: 문서 56">
              <a:extLst>
                <a:ext uri="{FF2B5EF4-FFF2-40B4-BE49-F238E27FC236}">
                  <a16:creationId xmlns:a16="http://schemas.microsoft.com/office/drawing/2014/main" id="{5BF44FFD-E9E5-2550-29A5-2F84311A48DF}"/>
                </a:ext>
              </a:extLst>
            </p:cNvPr>
            <p:cNvSpPr/>
            <p:nvPr/>
          </p:nvSpPr>
          <p:spPr>
            <a:xfrm>
              <a:off x="813532" y="3120579"/>
              <a:ext cx="782423" cy="619017"/>
            </a:xfrm>
            <a:prstGeom prst="flowChartDocument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endPara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166" name="순서도: 문서 114">
              <a:extLst>
                <a:ext uri="{FF2B5EF4-FFF2-40B4-BE49-F238E27FC236}">
                  <a16:creationId xmlns:a16="http://schemas.microsoft.com/office/drawing/2014/main" id="{16C4B042-5EAD-68E3-9C48-65591F012D97}"/>
                </a:ext>
              </a:extLst>
            </p:cNvPr>
            <p:cNvSpPr/>
            <p:nvPr/>
          </p:nvSpPr>
          <p:spPr>
            <a:xfrm>
              <a:off x="779447" y="3066324"/>
              <a:ext cx="786228" cy="619017"/>
            </a:xfrm>
            <a:prstGeom prst="flowChartDocument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marL="0" lvl="1" algn="ctr" fontAlgn="base">
                <a:spcBef>
                  <a:spcPct val="0"/>
                </a:spcBef>
                <a:spcAft>
                  <a:spcPct val="0"/>
                </a:spcAft>
                <a:buSzPct val="80000"/>
              </a:pPr>
              <a:r>
                <a:rPr lang="ko-KR" altLang="en-US" sz="700" dirty="0">
                  <a:solidFill>
                    <a:srgbClr val="292929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개인건강정보</a:t>
              </a:r>
              <a:r>
                <a:rPr lang="en-US" altLang="ko-KR" sz="700" dirty="0">
                  <a:solidFill>
                    <a:srgbClr val="292929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,</a:t>
              </a:r>
            </a:p>
            <a:p>
              <a:pPr marL="0" lvl="1" algn="ctr" fontAlgn="base">
                <a:spcBef>
                  <a:spcPct val="0"/>
                </a:spcBef>
                <a:spcAft>
                  <a:spcPct val="0"/>
                </a:spcAft>
                <a:buSzPct val="80000"/>
              </a:pPr>
              <a:r>
                <a:rPr lang="ko-KR" altLang="en-US" sz="700" dirty="0">
                  <a:solidFill>
                    <a:srgbClr val="292929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한국어 언어 데이터셋</a:t>
              </a:r>
              <a:r>
                <a:rPr lang="en-US" altLang="ko-KR" sz="700" dirty="0">
                  <a:solidFill>
                    <a:srgbClr val="292929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, </a:t>
              </a:r>
              <a:r>
                <a:rPr lang="ko-KR" altLang="en-US" sz="700" dirty="0">
                  <a:solidFill>
                    <a:srgbClr val="292929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노인 심리상담 데이터셋</a:t>
              </a:r>
              <a:endPara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03FB3FF0-F95D-66F1-E661-FF76C9704359}"/>
                </a:ext>
              </a:extLst>
            </p:cNvPr>
            <p:cNvSpPr txBox="1"/>
            <p:nvPr/>
          </p:nvSpPr>
          <p:spPr>
            <a:xfrm>
              <a:off x="748449" y="2916020"/>
              <a:ext cx="906993" cy="10534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>
              <a:defPPr>
                <a:defRPr lang="en-US"/>
              </a:defPPr>
              <a:lvl1pPr algn="ctr">
                <a:defRPr sz="1163" b="1">
                  <a:latin typeface="+mn-ea"/>
                </a:defRPr>
              </a:lvl1pPr>
              <a:lvl2pPr marL="0" lvl="1" algn="ctr" defTabSz="457200">
                <a:defRPr sz="800">
                  <a:ln>
                    <a:solidFill>
                      <a:srgbClr val="BCC4CE">
                        <a:alpha val="0"/>
                      </a:srgbClr>
                    </a:solidFill>
                  </a:ln>
                  <a:solidFill>
                    <a:srgbClr val="292929"/>
                  </a:solidFill>
                  <a:latin typeface="Rix모던고딕 B" panose="02020603020101020101" pitchFamily="18" charset="-127"/>
                  <a:ea typeface="Rix모던고딕 B" panose="02020603020101020101" pitchFamily="18" charset="-127"/>
                </a:defRPr>
              </a:lvl2pPr>
            </a:lstStyle>
            <a:p>
              <a:pPr lvl="1"/>
              <a:r>
                <a:rPr lang="ko-KR" altLang="en-US" dirty="0">
                  <a:ln>
                    <a:noFill/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학습데이터 소스</a:t>
              </a:r>
            </a:p>
          </p:txBody>
        </p:sp>
      </p:grpSp>
      <p:sp>
        <p:nvSpPr>
          <p:cNvPr id="159" name="직사각형 21">
            <a:extLst>
              <a:ext uri="{FF2B5EF4-FFF2-40B4-BE49-F238E27FC236}">
                <a16:creationId xmlns:a16="http://schemas.microsoft.com/office/drawing/2014/main" id="{5973AB7E-AEF0-D77B-2F77-2A58F7F5EF0A}"/>
              </a:ext>
            </a:extLst>
          </p:cNvPr>
          <p:cNvSpPr/>
          <p:nvPr/>
        </p:nvSpPr>
        <p:spPr>
          <a:xfrm>
            <a:off x="611647" y="4084283"/>
            <a:ext cx="1065212" cy="1057852"/>
          </a:xfrm>
          <a:prstGeom prst="rect">
            <a:avLst/>
          </a:prstGeom>
          <a:solidFill>
            <a:schemeClr val="bg1"/>
          </a:solidFill>
          <a:ln w="6350" cap="flat" cmpd="sng" algn="ctr">
            <a:solidFill>
              <a:schemeClr val="bg1">
                <a:lumMod val="65000"/>
              </a:schemeClr>
            </a:solidFill>
            <a:prstDash val="solid"/>
          </a:ln>
          <a:effectLst>
            <a:outerShdw dist="12700" dir="5400000" algn="t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lIns="0" tIns="0" rIns="0" bIns="0" rtlCol="0" anchor="ctr" anchorCtr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Clr>
                <a:srgbClr val="969696"/>
              </a:buClr>
              <a:buSzPts val="800"/>
            </a:pPr>
            <a:endParaRPr kumimoji="1" lang="ko-KR" altLang="en-US" sz="1000" dirty="0">
              <a:solidFill>
                <a:srgbClr val="292929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굴림" pitchFamily="50" charset="-127"/>
            </a:endParaRPr>
          </a:p>
        </p:txBody>
      </p:sp>
      <p:sp>
        <p:nvSpPr>
          <p:cNvPr id="161" name="순서도: 문서 23">
            <a:extLst>
              <a:ext uri="{FF2B5EF4-FFF2-40B4-BE49-F238E27FC236}">
                <a16:creationId xmlns:a16="http://schemas.microsoft.com/office/drawing/2014/main" id="{43AAC33C-4A9B-578C-174A-F3DFFC85D570}"/>
              </a:ext>
            </a:extLst>
          </p:cNvPr>
          <p:cNvSpPr/>
          <p:nvPr/>
        </p:nvSpPr>
        <p:spPr>
          <a:xfrm>
            <a:off x="745265" y="4392784"/>
            <a:ext cx="797977" cy="670410"/>
          </a:xfrm>
          <a:prstGeom prst="flowChartDocument">
            <a:avLst/>
          </a:prstGeom>
          <a:solidFill>
            <a:srgbClr val="DCEDF8"/>
          </a:solidFill>
          <a:ln w="6350">
            <a:solidFill>
              <a:srgbClr val="2E9BE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endParaRPr lang="en-US" altLang="ko-KR" dirty="0">
              <a:solidFill>
                <a:schemeClr val="lt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62" name="순서도: 문서 24">
            <a:extLst>
              <a:ext uri="{FF2B5EF4-FFF2-40B4-BE49-F238E27FC236}">
                <a16:creationId xmlns:a16="http://schemas.microsoft.com/office/drawing/2014/main" id="{0C718666-D49A-7EE8-528B-79C9BFC71A67}"/>
              </a:ext>
            </a:extLst>
          </p:cNvPr>
          <p:cNvSpPr/>
          <p:nvPr/>
        </p:nvSpPr>
        <p:spPr>
          <a:xfrm>
            <a:off x="756565" y="4335190"/>
            <a:ext cx="775377" cy="670410"/>
          </a:xfrm>
          <a:prstGeom prst="flowChartDocument">
            <a:avLst/>
          </a:prstGeom>
          <a:solidFill>
            <a:srgbClr val="DCEDF8"/>
          </a:solidFill>
          <a:ln w="6350">
            <a:solidFill>
              <a:srgbClr val="2E9BE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endParaRPr lang="en-US" altLang="ko-KR" dirty="0">
              <a:solidFill>
                <a:schemeClr val="lt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64" name="순서도: 문서 55">
            <a:extLst>
              <a:ext uri="{FF2B5EF4-FFF2-40B4-BE49-F238E27FC236}">
                <a16:creationId xmlns:a16="http://schemas.microsoft.com/office/drawing/2014/main" id="{B3F07A23-A879-C385-31EE-9C347033105C}"/>
              </a:ext>
            </a:extLst>
          </p:cNvPr>
          <p:cNvSpPr/>
          <p:nvPr/>
        </p:nvSpPr>
        <p:spPr>
          <a:xfrm>
            <a:off x="746947" y="4285936"/>
            <a:ext cx="794613" cy="670410"/>
          </a:xfrm>
          <a:prstGeom prst="flowChartDocument">
            <a:avLst/>
          </a:prstGeom>
          <a:solidFill>
            <a:srgbClr val="DCEDF8"/>
          </a:solidFill>
          <a:ln w="6350">
            <a:solidFill>
              <a:srgbClr val="2E9BE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lvl="1" algn="ctr" fontAlgn="base">
              <a:spcBef>
                <a:spcPct val="0"/>
              </a:spcBef>
              <a:spcAft>
                <a:spcPct val="0"/>
              </a:spcAft>
              <a:buSzPct val="80000"/>
            </a:pPr>
            <a:endParaRPr lang="en-US" altLang="ko-KR" sz="700" dirty="0">
              <a:solidFill>
                <a:srgbClr val="292929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marL="0" lvl="1" algn="ctr" fontAlgn="base">
              <a:spcBef>
                <a:spcPct val="0"/>
              </a:spcBef>
              <a:spcAft>
                <a:spcPct val="0"/>
              </a:spcAft>
              <a:buSzPct val="80000"/>
            </a:pPr>
            <a:r>
              <a:rPr lang="ko-KR" altLang="en-US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댁내장비 </a:t>
            </a:r>
            <a:r>
              <a:rPr lang="ko-KR" altLang="en-US" sz="700" dirty="0" err="1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센싱데이터</a:t>
            </a:r>
            <a:r>
              <a: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br>
              <a: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700" dirty="0" err="1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웨어러블데이터</a:t>
            </a:r>
            <a:r>
              <a: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</a:t>
            </a:r>
          </a:p>
          <a:p>
            <a:pPr marL="0" lvl="1" algn="ctr" fontAlgn="base">
              <a:spcBef>
                <a:spcPct val="0"/>
              </a:spcBef>
              <a:spcAft>
                <a:spcPct val="0"/>
              </a:spcAft>
              <a:buSzPct val="80000"/>
            </a:pPr>
            <a:r>
              <a:rPr lang="ko-KR" altLang="en-US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음성녹음</a:t>
            </a:r>
            <a:r>
              <a: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영상데이터</a:t>
            </a:r>
            <a:endParaRPr lang="en-US" altLang="ko-KR" sz="700" dirty="0">
              <a:solidFill>
                <a:srgbClr val="292929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2EFE55F1-CDB7-52C6-9D62-2833018E7C84}"/>
              </a:ext>
            </a:extLst>
          </p:cNvPr>
          <p:cNvSpPr txBox="1"/>
          <p:nvPr/>
        </p:nvSpPr>
        <p:spPr>
          <a:xfrm>
            <a:off x="690757" y="4123082"/>
            <a:ext cx="906993" cy="10708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1163" b="1">
                <a:latin typeface="+mn-ea"/>
              </a:defRPr>
            </a:lvl1pPr>
            <a:lvl2pPr marL="0" lvl="1" algn="ctr" defTabSz="457200">
              <a:defRPr sz="800">
                <a:ln>
                  <a:solidFill>
                    <a:srgbClr val="BCC4CE">
                      <a:alpha val="0"/>
                    </a:srgbClr>
                  </a:solidFill>
                </a:ln>
                <a:solidFill>
                  <a:srgbClr val="292929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defRPr>
            </a:lvl2pPr>
          </a:lstStyle>
          <a:p>
            <a:pPr lvl="1"/>
            <a:r>
              <a:rPr lang="en-US" altLang="ko-KR" dirty="0">
                <a:ln>
                  <a:noFill/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 </a:t>
            </a:r>
            <a:r>
              <a:rPr lang="ko-KR" altLang="en-US" dirty="0">
                <a:ln>
                  <a:noFill/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서비스 사용자</a:t>
            </a:r>
          </a:p>
        </p:txBody>
      </p:sp>
      <p:sp>
        <p:nvSpPr>
          <p:cNvPr id="171" name="직사각형 21">
            <a:extLst>
              <a:ext uri="{FF2B5EF4-FFF2-40B4-BE49-F238E27FC236}">
                <a16:creationId xmlns:a16="http://schemas.microsoft.com/office/drawing/2014/main" id="{8967409D-62AE-D620-B3C6-57434C5465E3}"/>
              </a:ext>
            </a:extLst>
          </p:cNvPr>
          <p:cNvSpPr/>
          <p:nvPr/>
        </p:nvSpPr>
        <p:spPr>
          <a:xfrm>
            <a:off x="611647" y="5230587"/>
            <a:ext cx="1065212" cy="1036864"/>
          </a:xfrm>
          <a:prstGeom prst="rect">
            <a:avLst/>
          </a:prstGeom>
          <a:solidFill>
            <a:schemeClr val="bg1"/>
          </a:solidFill>
          <a:ln w="6350" cap="flat" cmpd="sng" algn="ctr">
            <a:solidFill>
              <a:schemeClr val="bg1">
                <a:lumMod val="65000"/>
              </a:schemeClr>
            </a:solidFill>
            <a:prstDash val="solid"/>
          </a:ln>
          <a:effectLst>
            <a:outerShdw dist="12700" dir="5400000" algn="t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lIns="0" tIns="0" rIns="0" bIns="0" rtlCol="0" anchor="ctr" anchorCtr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Clr>
                <a:srgbClr val="969696"/>
              </a:buClr>
              <a:buSzPts val="800"/>
            </a:pPr>
            <a:endParaRPr kumimoji="1" lang="ko-KR" altLang="en-US" sz="1000" dirty="0">
              <a:solidFill>
                <a:srgbClr val="292929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굴림" pitchFamily="50" charset="-127"/>
            </a:endParaRPr>
          </a:p>
        </p:txBody>
      </p:sp>
      <p:sp>
        <p:nvSpPr>
          <p:cNvPr id="172" name="순서도: 문서 23">
            <a:extLst>
              <a:ext uri="{FF2B5EF4-FFF2-40B4-BE49-F238E27FC236}">
                <a16:creationId xmlns:a16="http://schemas.microsoft.com/office/drawing/2014/main" id="{00C7C96B-CA13-7DC8-A068-81ED4525A8B9}"/>
              </a:ext>
            </a:extLst>
          </p:cNvPr>
          <p:cNvSpPr/>
          <p:nvPr/>
        </p:nvSpPr>
        <p:spPr>
          <a:xfrm>
            <a:off x="745265" y="5539087"/>
            <a:ext cx="797977" cy="670410"/>
          </a:xfrm>
          <a:prstGeom prst="flowChartDocument">
            <a:avLst/>
          </a:prstGeom>
          <a:solidFill>
            <a:srgbClr val="DCEDF8"/>
          </a:solidFill>
          <a:ln w="6350">
            <a:solidFill>
              <a:srgbClr val="2E9BE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endParaRPr lang="en-US" altLang="ko-KR" dirty="0">
              <a:solidFill>
                <a:schemeClr val="lt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73" name="순서도: 문서 24">
            <a:extLst>
              <a:ext uri="{FF2B5EF4-FFF2-40B4-BE49-F238E27FC236}">
                <a16:creationId xmlns:a16="http://schemas.microsoft.com/office/drawing/2014/main" id="{82C01F1D-C94B-665E-CE44-B197ADEBFCDE}"/>
              </a:ext>
            </a:extLst>
          </p:cNvPr>
          <p:cNvSpPr/>
          <p:nvPr/>
        </p:nvSpPr>
        <p:spPr>
          <a:xfrm>
            <a:off x="756565" y="5481493"/>
            <a:ext cx="775377" cy="670410"/>
          </a:xfrm>
          <a:prstGeom prst="flowChartDocument">
            <a:avLst/>
          </a:prstGeom>
          <a:solidFill>
            <a:srgbClr val="DCEDF8"/>
          </a:solidFill>
          <a:ln w="6350">
            <a:solidFill>
              <a:srgbClr val="2E9BE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endParaRPr lang="en-US" altLang="ko-KR" dirty="0">
              <a:solidFill>
                <a:schemeClr val="lt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74" name="순서도: 문서 55">
            <a:extLst>
              <a:ext uri="{FF2B5EF4-FFF2-40B4-BE49-F238E27FC236}">
                <a16:creationId xmlns:a16="http://schemas.microsoft.com/office/drawing/2014/main" id="{13317600-FEC6-02D4-05AA-5233D4CCC0F1}"/>
              </a:ext>
            </a:extLst>
          </p:cNvPr>
          <p:cNvSpPr/>
          <p:nvPr/>
        </p:nvSpPr>
        <p:spPr>
          <a:xfrm>
            <a:off x="746947" y="5432240"/>
            <a:ext cx="794613" cy="670410"/>
          </a:xfrm>
          <a:prstGeom prst="flowChartDocument">
            <a:avLst/>
          </a:prstGeom>
          <a:solidFill>
            <a:srgbClr val="DCEDF8"/>
          </a:solidFill>
          <a:ln w="6350">
            <a:solidFill>
              <a:srgbClr val="2E9BE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lvl="1" algn="ctr" fontAlgn="base">
              <a:spcBef>
                <a:spcPct val="0"/>
              </a:spcBef>
              <a:spcAft>
                <a:spcPct val="0"/>
              </a:spcAft>
              <a:buSzPct val="80000"/>
            </a:pPr>
            <a:r>
              <a:rPr lang="ko-KR" altLang="en-US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기상청</a:t>
            </a:r>
            <a:r>
              <a: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119, </a:t>
            </a:r>
            <a:r>
              <a:rPr lang="ko-KR" altLang="en-US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의료기관</a:t>
            </a:r>
            <a:r>
              <a: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심평원</a:t>
            </a:r>
            <a:r>
              <a: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건강보험공단</a:t>
            </a:r>
            <a:r>
              <a: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경찰청</a:t>
            </a:r>
            <a:r>
              <a: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통계청</a:t>
            </a:r>
            <a:r>
              <a: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700" dirty="0" err="1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국토부</a:t>
            </a:r>
            <a:r>
              <a:rPr lang="en-US" altLang="ko-KR" sz="700" dirty="0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700" dirty="0" err="1">
                <a:solidFill>
                  <a:srgbClr val="292929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식약처</a:t>
            </a:r>
            <a:endParaRPr lang="en-US" altLang="ko-KR" sz="700" dirty="0">
              <a:solidFill>
                <a:srgbClr val="292929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30755BE-3384-40F0-C06D-AD2FE5EF786B}"/>
              </a:ext>
            </a:extLst>
          </p:cNvPr>
          <p:cNvSpPr txBox="1"/>
          <p:nvPr/>
        </p:nvSpPr>
        <p:spPr>
          <a:xfrm>
            <a:off x="690757" y="5297961"/>
            <a:ext cx="906993" cy="10708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1163" b="1">
                <a:latin typeface="+mn-ea"/>
              </a:defRPr>
            </a:lvl1pPr>
            <a:lvl2pPr marL="0" lvl="1" algn="ctr" defTabSz="457200">
              <a:defRPr sz="800">
                <a:ln>
                  <a:solidFill>
                    <a:srgbClr val="BCC4CE">
                      <a:alpha val="0"/>
                    </a:srgbClr>
                  </a:solidFill>
                </a:ln>
                <a:solidFill>
                  <a:srgbClr val="292929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defRPr>
            </a:lvl2pPr>
          </a:lstStyle>
          <a:p>
            <a:pPr lvl="1"/>
            <a:r>
              <a:rPr lang="ko-KR" altLang="en-US" dirty="0">
                <a:ln>
                  <a:noFill/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연계기관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3F475E9B-48D6-5A76-343C-4A4C6D06F1AA}"/>
              </a:ext>
            </a:extLst>
          </p:cNvPr>
          <p:cNvSpPr txBox="1"/>
          <p:nvPr/>
        </p:nvSpPr>
        <p:spPr>
          <a:xfrm>
            <a:off x="388938" y="1436464"/>
            <a:ext cx="1535112" cy="251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en-US"/>
            </a:defPPr>
            <a:lvl1pPr algn="ctr">
              <a:defRPr sz="900">
                <a:latin typeface="KoPub돋움체 Bold" panose="02020603020101020101" pitchFamily="18" charset="-127"/>
                <a:ea typeface="KoPub돋움체 Bold" panose="02020603020101020101" pitchFamily="18" charset="-127"/>
                <a:cs typeface="Arial" panose="020B0604020202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sz="1200" dirty="0">
                <a:solidFill>
                  <a:schemeClr val="bg1"/>
                </a:solidFill>
              </a:rPr>
              <a:t>수집</a:t>
            </a:r>
            <a:r>
              <a:rPr lang="en-US" altLang="ko-KR" sz="1200" dirty="0">
                <a:solidFill>
                  <a:schemeClr val="bg1"/>
                </a:solidFill>
              </a:rPr>
              <a:t>/</a:t>
            </a:r>
            <a:r>
              <a:rPr lang="ko-KR" altLang="en-US" sz="1200" dirty="0">
                <a:solidFill>
                  <a:schemeClr val="bg1"/>
                </a:solidFill>
              </a:rPr>
              <a:t>연계데이터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9" name="직사각형 178">
            <a:extLst>
              <a:ext uri="{FF2B5EF4-FFF2-40B4-BE49-F238E27FC236}">
                <a16:creationId xmlns:a16="http://schemas.microsoft.com/office/drawing/2014/main" id="{A08A91CB-10EB-0B4B-791D-D016CB266E95}"/>
              </a:ext>
            </a:extLst>
          </p:cNvPr>
          <p:cNvSpPr/>
          <p:nvPr/>
        </p:nvSpPr>
        <p:spPr>
          <a:xfrm>
            <a:off x="7769611" y="2243538"/>
            <a:ext cx="1657252" cy="542137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사고예측 서비스 </a:t>
            </a:r>
            <a:b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</a:b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(Proactive-Care)</a:t>
            </a:r>
          </a:p>
        </p:txBody>
      </p:sp>
      <p:sp>
        <p:nvSpPr>
          <p:cNvPr id="180" name="직사각형 179">
            <a:extLst>
              <a:ext uri="{FF2B5EF4-FFF2-40B4-BE49-F238E27FC236}">
                <a16:creationId xmlns:a16="http://schemas.microsoft.com/office/drawing/2014/main" id="{E1330FE3-1255-4505-47A6-A710F3560C7F}"/>
              </a:ext>
            </a:extLst>
          </p:cNvPr>
          <p:cNvSpPr/>
          <p:nvPr/>
        </p:nvSpPr>
        <p:spPr>
          <a:xfrm>
            <a:off x="7769611" y="2853208"/>
            <a:ext cx="1657252" cy="542137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사고감지 서비스 </a:t>
            </a:r>
            <a:b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</a:b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(Immediate-Detection)</a:t>
            </a:r>
          </a:p>
        </p:txBody>
      </p:sp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6E9D1B9E-026B-CD4D-E1CF-3E0A7D172D96}"/>
              </a:ext>
            </a:extLst>
          </p:cNvPr>
          <p:cNvSpPr/>
          <p:nvPr/>
        </p:nvSpPr>
        <p:spPr>
          <a:xfrm>
            <a:off x="7769611" y="3462878"/>
            <a:ext cx="1657252" cy="542137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사고대응 서비스 </a:t>
            </a:r>
            <a:b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</a:b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(Intelligent-Response)</a:t>
            </a:r>
          </a:p>
        </p:txBody>
      </p: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DCBF0F1F-A2D3-D156-5474-EF6158B022B9}"/>
              </a:ext>
            </a:extLst>
          </p:cNvPr>
          <p:cNvSpPr/>
          <p:nvPr/>
        </p:nvSpPr>
        <p:spPr>
          <a:xfrm>
            <a:off x="7769611" y="4072548"/>
            <a:ext cx="1657252" cy="542137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r>
              <a:rPr lang="ko-KR" altLang="en-US" sz="900" dirty="0" err="1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감성케어</a:t>
            </a:r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서비스 </a:t>
            </a:r>
            <a:br>
              <a:rPr lang="en-US" altLang="ko-KR" sz="90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</a:br>
            <a:r>
              <a:rPr lang="en-US" altLang="ko-KR" sz="90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(Empathetic-Companion)</a:t>
            </a:r>
            <a:endParaRPr lang="en-US" altLang="ko-KR" sz="900" dirty="0">
              <a:solidFill>
                <a:schemeClr val="tx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</p:txBody>
      </p: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A9FE5CE0-B923-BB6D-7EE5-88965CED5848}"/>
              </a:ext>
            </a:extLst>
          </p:cNvPr>
          <p:cNvSpPr/>
          <p:nvPr/>
        </p:nvSpPr>
        <p:spPr>
          <a:xfrm>
            <a:off x="7769611" y="4682218"/>
            <a:ext cx="1657252" cy="542137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건강관리 및 복약지도 서비스 </a:t>
            </a: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(Proactive Healthcare)</a:t>
            </a:r>
          </a:p>
        </p:txBody>
      </p:sp>
      <p:sp>
        <p:nvSpPr>
          <p:cNvPr id="184" name="직사각형 183">
            <a:extLst>
              <a:ext uri="{FF2B5EF4-FFF2-40B4-BE49-F238E27FC236}">
                <a16:creationId xmlns:a16="http://schemas.microsoft.com/office/drawing/2014/main" id="{8CA5D7AA-E1C6-82E6-8C1F-83E78233A017}"/>
              </a:ext>
            </a:extLst>
          </p:cNvPr>
          <p:cNvSpPr/>
          <p:nvPr/>
        </p:nvSpPr>
        <p:spPr>
          <a:xfrm>
            <a:off x="7769611" y="5291889"/>
            <a:ext cx="1657252" cy="542137"/>
          </a:xfrm>
          <a:prstGeom prst="rect">
            <a:avLst/>
          </a:prstGeom>
          <a:solidFill>
            <a:srgbClr val="E6EAEE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응급안전관리 서비스 </a:t>
            </a:r>
            <a:b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</a:br>
            <a:r>
              <a:rPr lang="en-US" altLang="ko-KR" sz="900" dirty="0">
                <a:solidFill>
                  <a:schemeClr val="tx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(Data-driven-Management)</a:t>
            </a:r>
          </a:p>
        </p:txBody>
      </p:sp>
      <p:cxnSp>
        <p:nvCxnSpPr>
          <p:cNvPr id="189" name="연결선: 꺾임 188">
            <a:extLst>
              <a:ext uri="{FF2B5EF4-FFF2-40B4-BE49-F238E27FC236}">
                <a16:creationId xmlns:a16="http://schemas.microsoft.com/office/drawing/2014/main" id="{814EEE6E-3BB0-0B0B-10D8-486E61E1A753}"/>
              </a:ext>
            </a:extLst>
          </p:cNvPr>
          <p:cNvCxnSpPr>
            <a:cxnSpLocks/>
            <a:stCxn id="159" idx="3"/>
            <a:endCxn id="105" idx="1"/>
          </p:cNvCxnSpPr>
          <p:nvPr/>
        </p:nvCxnSpPr>
        <p:spPr>
          <a:xfrm flipV="1">
            <a:off x="1676859" y="3165209"/>
            <a:ext cx="379101" cy="14480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연결선: 꺾임 189">
            <a:extLst>
              <a:ext uri="{FF2B5EF4-FFF2-40B4-BE49-F238E27FC236}">
                <a16:creationId xmlns:a16="http://schemas.microsoft.com/office/drawing/2014/main" id="{3C2D26EB-8BA7-4198-68E4-1B33C8AC41E3}"/>
              </a:ext>
            </a:extLst>
          </p:cNvPr>
          <p:cNvCxnSpPr>
            <a:cxnSpLocks/>
            <a:stCxn id="171" idx="3"/>
            <a:endCxn id="105" idx="1"/>
          </p:cNvCxnSpPr>
          <p:nvPr/>
        </p:nvCxnSpPr>
        <p:spPr>
          <a:xfrm flipV="1">
            <a:off x="1676859" y="3165209"/>
            <a:ext cx="379101" cy="258381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직사각형 193">
            <a:extLst>
              <a:ext uri="{FF2B5EF4-FFF2-40B4-BE49-F238E27FC236}">
                <a16:creationId xmlns:a16="http://schemas.microsoft.com/office/drawing/2014/main" id="{80F81BCB-A2E4-CA64-0BB9-04EDBBCDFF8C}"/>
              </a:ext>
            </a:extLst>
          </p:cNvPr>
          <p:cNvSpPr/>
          <p:nvPr/>
        </p:nvSpPr>
        <p:spPr>
          <a:xfrm>
            <a:off x="6453857" y="5628461"/>
            <a:ext cx="950724" cy="2506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ko-KR" altLang="en-US" sz="800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플랫폼</a:t>
            </a:r>
            <a:r>
              <a:rPr lang="en-US" altLang="ko-KR" sz="800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/</a:t>
            </a:r>
            <a:r>
              <a:rPr lang="ko-KR" altLang="en-US" sz="800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서비스 </a:t>
            </a:r>
            <a:endParaRPr lang="en-US" altLang="ko-KR" sz="800" dirty="0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Arial" panose="020B0604020202020204" pitchFamily="34" charset="0"/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  <a:cs typeface="Arial" panose="020B0604020202020204" pitchFamily="34" charset="0"/>
              </a:rPr>
              <a:t>보안관리</a:t>
            </a:r>
          </a:p>
        </p:txBody>
      </p:sp>
      <p:sp>
        <p:nvSpPr>
          <p:cNvPr id="199" name="직사각형 22">
            <a:extLst>
              <a:ext uri="{FF2B5EF4-FFF2-40B4-BE49-F238E27FC236}">
                <a16:creationId xmlns:a16="http://schemas.microsoft.com/office/drawing/2014/main" id="{9CAAD265-AB10-2355-D8AC-D300E0FF394E}"/>
              </a:ext>
            </a:extLst>
          </p:cNvPr>
          <p:cNvSpPr/>
          <p:nvPr/>
        </p:nvSpPr>
        <p:spPr>
          <a:xfrm>
            <a:off x="611647" y="1807798"/>
            <a:ext cx="1065212" cy="1061967"/>
          </a:xfrm>
          <a:prstGeom prst="rect">
            <a:avLst/>
          </a:prstGeom>
          <a:solidFill>
            <a:schemeClr val="bg1"/>
          </a:solidFill>
          <a:ln w="6350" cap="flat" cmpd="sng" algn="ctr">
            <a:solidFill>
              <a:schemeClr val="bg1">
                <a:lumMod val="65000"/>
              </a:schemeClr>
            </a:solidFill>
            <a:prstDash val="solid"/>
          </a:ln>
          <a:effectLst>
            <a:outerShdw dist="12700" dir="5400000" algn="t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lIns="0" tIns="0" rIns="0" bIns="0" rtlCol="0" anchor="ctr" anchorCtr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Clr>
                <a:srgbClr val="969696"/>
              </a:buClr>
              <a:buSzPts val="800"/>
            </a:pPr>
            <a:endParaRPr kumimoji="1" lang="ko-KR" altLang="en-US" sz="1000" dirty="0">
              <a:solidFill>
                <a:srgbClr val="292929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  <a:cs typeface="굴림" pitchFamily="50" charset="-127"/>
            </a:endParaRP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D74E32DC-0263-BE17-8C65-349E63B57BF7}"/>
              </a:ext>
            </a:extLst>
          </p:cNvPr>
          <p:cNvSpPr txBox="1"/>
          <p:nvPr/>
        </p:nvSpPr>
        <p:spPr>
          <a:xfrm>
            <a:off x="687396" y="1868719"/>
            <a:ext cx="906993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1163" b="1">
                <a:latin typeface="+mn-ea"/>
              </a:defRPr>
            </a:lvl1pPr>
            <a:lvl2pPr marL="0" lvl="1" algn="ctr" defTabSz="457200">
              <a:defRPr sz="800">
                <a:ln>
                  <a:solidFill>
                    <a:srgbClr val="BCC4CE">
                      <a:alpha val="0"/>
                    </a:srgbClr>
                  </a:solidFill>
                </a:ln>
                <a:solidFill>
                  <a:srgbClr val="292929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defRPr>
            </a:lvl2pPr>
          </a:lstStyle>
          <a:p>
            <a:pPr lvl="1"/>
            <a:r>
              <a:rPr lang="ko-KR" altLang="en-US" dirty="0" err="1">
                <a:ln>
                  <a:noFill/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디지털돌봄시스템</a:t>
            </a:r>
            <a:endParaRPr lang="ko-KR" altLang="en-US" dirty="0">
              <a:ln>
                <a:noFill/>
              </a:ln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196" name="그림 195">
            <a:extLst>
              <a:ext uri="{FF2B5EF4-FFF2-40B4-BE49-F238E27FC236}">
                <a16:creationId xmlns:a16="http://schemas.microsoft.com/office/drawing/2014/main" id="{30375A24-43A6-1BF5-5D2E-C74E60757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801" y="2056802"/>
            <a:ext cx="721987" cy="725932"/>
          </a:xfrm>
          <a:prstGeom prst="rect">
            <a:avLst/>
          </a:prstGeom>
        </p:spPr>
      </p:pic>
      <p:cxnSp>
        <p:nvCxnSpPr>
          <p:cNvPr id="203" name="연결선: 꺾임 202">
            <a:extLst>
              <a:ext uri="{FF2B5EF4-FFF2-40B4-BE49-F238E27FC236}">
                <a16:creationId xmlns:a16="http://schemas.microsoft.com/office/drawing/2014/main" id="{22FBCD1C-02B9-35D5-102F-C4D9F5D1107D}"/>
              </a:ext>
            </a:extLst>
          </p:cNvPr>
          <p:cNvCxnSpPr>
            <a:cxnSpLocks/>
            <a:stCxn id="160" idx="3"/>
            <a:endCxn id="105" idx="1"/>
          </p:cNvCxnSpPr>
          <p:nvPr/>
        </p:nvCxnSpPr>
        <p:spPr>
          <a:xfrm flipV="1">
            <a:off x="1676859" y="3165209"/>
            <a:ext cx="379101" cy="31676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화살표 연결선 208">
            <a:extLst>
              <a:ext uri="{FF2B5EF4-FFF2-40B4-BE49-F238E27FC236}">
                <a16:creationId xmlns:a16="http://schemas.microsoft.com/office/drawing/2014/main" id="{564064F1-C2F2-BE79-7F46-39C7D28378DF}"/>
              </a:ext>
            </a:extLst>
          </p:cNvPr>
          <p:cNvCxnSpPr>
            <a:cxnSpLocks/>
          </p:cNvCxnSpPr>
          <p:nvPr/>
        </p:nvCxnSpPr>
        <p:spPr>
          <a:xfrm>
            <a:off x="1695909" y="2405457"/>
            <a:ext cx="358799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53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7F4F7-0E5A-D5AB-DD20-8B451BCB5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제목 1">
            <a:extLst>
              <a:ext uri="{FF2B5EF4-FFF2-40B4-BE49-F238E27FC236}">
                <a16:creationId xmlns:a16="http://schemas.microsoft.com/office/drawing/2014/main" id="{F3E5E65B-8303-31D0-ADF6-078EAD1FE12E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50" normalizeH="0" baseline="0" noProof="0" dirty="0">
                <a:ln>
                  <a:noFill/>
                </a:ln>
                <a:solidFill>
                  <a:srgbClr val="465C89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j-cs"/>
              </a:rPr>
              <a:t>AI</a:t>
            </a:r>
            <a:r>
              <a:rPr kumimoji="0" lang="ko-KR" altLang="en-US" sz="2400" b="1" i="0" u="none" strike="noStrike" kern="1200" cap="none" spc="-50" normalizeH="0" baseline="0" noProof="0" dirty="0">
                <a:ln>
                  <a:noFill/>
                </a:ln>
                <a:solidFill>
                  <a:srgbClr val="465C89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j-cs"/>
              </a:rPr>
              <a:t>서비스 구성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E13668E-EEE0-841B-7775-8DC7625AE69C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Ⅱ</a:t>
            </a:r>
          </a:p>
        </p:txBody>
      </p:sp>
      <p:graphicFrame>
        <p:nvGraphicFramePr>
          <p:cNvPr id="2" name="Group 68">
            <a:extLst>
              <a:ext uri="{FF2B5EF4-FFF2-40B4-BE49-F238E27FC236}">
                <a16:creationId xmlns:a16="http://schemas.microsoft.com/office/drawing/2014/main" id="{688B847F-2B83-DDA7-EDCC-A2F2BED467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5150967"/>
              </p:ext>
            </p:extLst>
          </p:nvPr>
        </p:nvGraphicFramePr>
        <p:xfrm>
          <a:off x="388936" y="1462016"/>
          <a:ext cx="4446588" cy="5049176"/>
        </p:xfrm>
        <a:graphic>
          <a:graphicData uri="http://schemas.openxmlformats.org/drawingml/2006/table">
            <a:tbl>
              <a:tblPr/>
              <a:tblGrid>
                <a:gridCol w="1389631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3056957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</a:tblGrid>
              <a:tr h="2863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68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설명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68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9635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사고예측 서비스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(Proactive-Care)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1100" b="0" i="0" u="sng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라이프시그널</a:t>
                      </a:r>
                      <a:r>
                        <a:rPr kumimoji="1" lang="ko-KR" altLang="en-US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(Life-Signal AI)</a:t>
                      </a: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대상자의 일상적인 활동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생체신호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생활환경 데이터를 종합적으로 분석하여 건강 악화 및 응급상황 발생 위험도를 예측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 </a:t>
                      </a: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'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사후 대응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'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에서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'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사전 예방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'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으로 패러다임 전환하고 고위험군 집중관리를 통한 중증질환 및 고독사 예방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153339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사고감지 서비스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(Immediate-Detection)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1100" b="0" i="0" u="sng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골든타임</a:t>
                      </a:r>
                      <a:r>
                        <a:rPr kumimoji="1" lang="ko-KR" altLang="en-US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(Golden-Time AI)</a:t>
                      </a:r>
                      <a:endParaRPr lang="en-US" altLang="ko-KR" sz="1100" b="0" i="0" u="sng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댁내 설치되는 센서장비에서 수집되는 정보를 실시간으로 융합 분석하여 낙상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화재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실신 등 응급상황을 정확하고 신속하게 감지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 </a:t>
                      </a: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감지 즉시 게이트웨이를 통해 대상자의 상태를 확인하고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응답이 없을 경우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119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및 관제센터에 자동으로 신고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응급상황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골든타임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확보 및 대상자 생존율 극대화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4442107"/>
                  </a:ext>
                </a:extLst>
              </a:tr>
              <a:tr h="169411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사고대응 서비스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(Intelligent-Response)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1100" b="1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세이프루트 </a:t>
                      </a:r>
                      <a:r>
                        <a:rPr kumimoji="1" lang="en-US" altLang="ko-KR" sz="1100" b="1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(Safe-Route AI)</a:t>
                      </a: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응급상황 발생 시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119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구급대에 출동 요청만 하는 것이 아니라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대상자의 핵심 의료정보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(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기저질환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복용 약물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)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와 현관문 비밀번호 등 필수정보를 암호화하여 전달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동시에 실시간 교통정보와 병원별 응급실 상황을 분석하여 최적의 이송 경로와 병원을 추천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구급대원의 현장 판단 시간 단축 및 맞춤형 응급처치 가능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3647077"/>
                  </a:ext>
                </a:extLst>
              </a:tr>
            </a:tbl>
          </a:graphicData>
        </a:graphic>
      </p:graphicFrame>
      <p:graphicFrame>
        <p:nvGraphicFramePr>
          <p:cNvPr id="3" name="Group 68">
            <a:extLst>
              <a:ext uri="{FF2B5EF4-FFF2-40B4-BE49-F238E27FC236}">
                <a16:creationId xmlns:a16="http://schemas.microsoft.com/office/drawing/2014/main" id="{B207EE37-1DC8-0594-76ED-4E942D0A87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9892094"/>
              </p:ext>
            </p:extLst>
          </p:nvPr>
        </p:nvGraphicFramePr>
        <p:xfrm>
          <a:off x="5070477" y="1466729"/>
          <a:ext cx="4446586" cy="3229618"/>
        </p:xfrm>
        <a:graphic>
          <a:graphicData uri="http://schemas.openxmlformats.org/drawingml/2006/table">
            <a:tbl>
              <a:tblPr/>
              <a:tblGrid>
                <a:gridCol w="1389629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3056957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</a:tblGrid>
              <a:tr h="27461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68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설명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68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356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err="1">
                          <a:solidFill>
                            <a:sysClr val="windowText" lastClr="00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감성케어</a:t>
                      </a:r>
                      <a:r>
                        <a:rPr lang="ko-KR" altLang="en-US" sz="1200" dirty="0">
                          <a:solidFill>
                            <a:sysClr val="windowText" lastClr="00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서비스 </a:t>
                      </a:r>
                      <a:r>
                        <a:rPr lang="en-US" altLang="ko-KR" sz="1200" dirty="0">
                          <a:solidFill>
                            <a:sysClr val="windowText" lastClr="00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(Empathetic-Companion)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마음친구 </a:t>
                      </a:r>
                      <a:r>
                        <a:rPr kumimoji="1" lang="en-US" altLang="ko-KR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(Heart-Friend AI)</a:t>
                      </a: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게이트웨이를 통해 대상자와 일상적인 대화를 나누는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AI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말벗 서비스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대상자의 목소리 톤과 단어 선택을 분석하여 감정 상태를 파악하고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맞춤형 대화와 콘텐츠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(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라디오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영상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)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를 추천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1827123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ysClr val="windowText" lastClr="00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건강관리 및 복약지도 서비스 </a:t>
                      </a:r>
                      <a:r>
                        <a:rPr lang="en-US" altLang="ko-KR" sz="1200" dirty="0">
                          <a:solidFill>
                            <a:sysClr val="windowText" lastClr="00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(Proactive Healthcare)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en-US" altLang="ko-KR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</a:t>
                      </a:r>
                      <a:r>
                        <a:rPr kumimoji="1" lang="ko-KR" altLang="en-US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닥터</a:t>
                      </a:r>
                      <a:r>
                        <a:rPr kumimoji="1" lang="en-US" altLang="ko-KR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-</a:t>
                      </a:r>
                      <a:r>
                        <a:rPr kumimoji="1" lang="ko-KR" altLang="en-US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케어 </a:t>
                      </a:r>
                      <a:r>
                        <a:rPr kumimoji="1" lang="en-US" altLang="ko-KR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(AI Dr.-Care)</a:t>
                      </a: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대상자의 기저 질환에 대한 위험 징후를 상시 모니터링하고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게이트웨이를 통해 맞춤형 건강 수칙을 안내하며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정확한 시간에 약을 복용하도록 음성으로 지도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en-US" altLang="ko-KR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</a:t>
                      </a:r>
                      <a:r>
                        <a:rPr kumimoji="1" lang="ko-KR" altLang="en-US" sz="1100" b="0" i="0" u="sng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두뇌튼튼</a:t>
                      </a:r>
                      <a:r>
                        <a:rPr kumimoji="1" lang="en-US" altLang="ko-KR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, </a:t>
                      </a:r>
                      <a:r>
                        <a:rPr kumimoji="1" lang="ko-KR" altLang="en-US" sz="1100" b="0" i="0" u="sng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몸튼튼</a:t>
                      </a:r>
                      <a:r>
                        <a:rPr kumimoji="1" lang="ko-KR" altLang="en-US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(AI Brain-Fit, Body-Fit)</a:t>
                      </a: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고령층의 가장 큰 걱정거리인 치매와 근감소증 예방에 초점을 맞춘 서비스로 간단한 퀴즈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옛날 노래 맞추기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따라 하기 쉬운 실내 체조나 스트레칭 동작을 음성으로 코칭</a:t>
                      </a:r>
                      <a:endParaRPr lang="ko-KR" alt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4442107"/>
                  </a:ext>
                </a:extLst>
              </a:tr>
            </a:tbl>
          </a:graphicData>
        </a:graphic>
      </p:graphicFrame>
      <p:graphicFrame>
        <p:nvGraphicFramePr>
          <p:cNvPr id="4" name="Group 68">
            <a:extLst>
              <a:ext uri="{FF2B5EF4-FFF2-40B4-BE49-F238E27FC236}">
                <a16:creationId xmlns:a16="http://schemas.microsoft.com/office/drawing/2014/main" id="{8D7D25B0-BC3E-F489-E209-6D19753A05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2203316"/>
              </p:ext>
            </p:extLst>
          </p:nvPr>
        </p:nvGraphicFramePr>
        <p:xfrm>
          <a:off x="5070477" y="5229749"/>
          <a:ext cx="4446586" cy="1284769"/>
        </p:xfrm>
        <a:graphic>
          <a:graphicData uri="http://schemas.openxmlformats.org/drawingml/2006/table">
            <a:tbl>
              <a:tblPr/>
              <a:tblGrid>
                <a:gridCol w="1389629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3056957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</a:tblGrid>
              <a:tr h="2497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68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설명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68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66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ysClr val="windowText" lastClr="00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응급안전관리 서비스 </a:t>
                      </a:r>
                      <a:r>
                        <a:rPr lang="en-US" altLang="ko-KR" sz="1200" dirty="0">
                          <a:solidFill>
                            <a:sysClr val="windowText" lastClr="00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(Data-driven-Management)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1100" b="0" i="0" u="sng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안전복지맵</a:t>
                      </a:r>
                      <a:r>
                        <a:rPr kumimoji="1" lang="ko-KR" altLang="en-US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1100" b="0" i="0" u="sng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(Safety-Welfare Map AI)</a:t>
                      </a: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응급안전관리 통합 대시보드 서비스로 지역별 응급상황 발생 현황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위험도 분포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서비스 효과 등을 시각적으로 파악하고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데이터에 기반한 효율적인 복지 정책을 수립 가능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</a:tbl>
          </a:graphicData>
        </a:graphic>
      </p:graphicFrame>
      <p:sp>
        <p:nvSpPr>
          <p:cNvPr id="11" name="Text Box 127">
            <a:extLst>
              <a:ext uri="{FF2B5EF4-FFF2-40B4-BE49-F238E27FC236}">
                <a16:creationId xmlns:a16="http://schemas.microsoft.com/office/drawing/2014/main" id="{9F504734-EE1B-F9A2-4FE7-C3BACB7132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517" y="1069262"/>
            <a:ext cx="4409008" cy="31812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 cmpd="dbl" algn="ctr">
            <a:noFill/>
            <a:miter lim="800000"/>
            <a:headEnd/>
            <a:tailEnd/>
          </a:ln>
          <a:effectLst>
            <a:outerShdw dist="25400" dir="10800000" algn="r" rotWithShape="0">
              <a:srgbClr val="48A3CC"/>
            </a:outerShdw>
          </a:effectLst>
        </p:spPr>
        <p:txBody>
          <a:bodyPr lIns="29185" tIns="29185" rIns="29185" bIns="29185" anchor="ctr"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ctr" defTabSz="914217" fontAlgn="base" latinLnBrk="0">
              <a:spcBef>
                <a:spcPct val="50000"/>
              </a:spcBef>
              <a:spcAft>
                <a:spcPct val="0"/>
              </a:spcAft>
              <a:defRPr kumimoji="1" sz="9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Arial" charset="0"/>
              </a:defRPr>
            </a:lvl1pPr>
            <a:lvl2pPr marL="457171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2pPr>
            <a:lvl3pPr marL="914342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3pPr>
            <a:lvl4pPr marL="1371513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4pPr>
            <a:lvl5pPr marL="1828684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5pPr>
            <a:lvl6pPr marL="2285855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6pPr>
            <a:lvl7pPr marL="2743026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7pPr>
            <a:lvl8pPr marL="3200198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8pPr>
            <a:lvl9pPr marL="3657369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9pPr>
          </a:lstStyle>
          <a:p>
            <a:pPr algn="l"/>
            <a:r>
              <a:rPr lang="ko-KR" altLang="en-US" sz="14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응급사고 예측</a:t>
            </a:r>
            <a:r>
              <a:rPr lang="en-US" altLang="ko-KR" sz="14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-</a:t>
            </a:r>
            <a:r>
              <a:rPr lang="ko-KR" altLang="en-US" sz="14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감지</a:t>
            </a:r>
            <a:r>
              <a:rPr lang="en-US" altLang="ko-KR" sz="14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-</a:t>
            </a:r>
            <a:r>
              <a:rPr lang="ko-KR" altLang="en-US" sz="14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대응</a:t>
            </a:r>
          </a:p>
        </p:txBody>
      </p:sp>
      <p:sp>
        <p:nvSpPr>
          <p:cNvPr id="12" name="Text Box 127">
            <a:extLst>
              <a:ext uri="{FF2B5EF4-FFF2-40B4-BE49-F238E27FC236}">
                <a16:creationId xmlns:a16="http://schemas.microsoft.com/office/drawing/2014/main" id="{AB7C7E68-90D8-7AA8-425D-6B9869ACD9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0475" y="1052831"/>
            <a:ext cx="4446588" cy="31812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 cmpd="dbl" algn="ctr">
            <a:noFill/>
            <a:miter lim="800000"/>
            <a:headEnd/>
            <a:tailEnd/>
          </a:ln>
          <a:effectLst>
            <a:outerShdw dist="25400" dir="10800000" algn="r" rotWithShape="0">
              <a:srgbClr val="48A3CC"/>
            </a:outerShdw>
          </a:effectLst>
        </p:spPr>
        <p:txBody>
          <a:bodyPr lIns="29185" tIns="29185" rIns="29185" bIns="29185" anchor="ctr"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ctr" defTabSz="914217" fontAlgn="base" latinLnBrk="0">
              <a:spcBef>
                <a:spcPct val="50000"/>
              </a:spcBef>
              <a:spcAft>
                <a:spcPct val="0"/>
              </a:spcAft>
              <a:defRPr kumimoji="1" sz="9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Arial" charset="0"/>
              </a:defRPr>
            </a:lvl1pPr>
            <a:lvl2pPr marL="457171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2pPr>
            <a:lvl3pPr marL="914342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3pPr>
            <a:lvl4pPr marL="1371513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4pPr>
            <a:lvl5pPr marL="1828684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5pPr>
            <a:lvl6pPr marL="2285855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6pPr>
            <a:lvl7pPr marL="2743026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7pPr>
            <a:lvl8pPr marL="3200198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8pPr>
            <a:lvl9pPr marL="3657369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9pPr>
          </a:lstStyle>
          <a:p>
            <a:pPr algn="l"/>
            <a:r>
              <a:rPr lang="ko-KR" altLang="en-US" sz="14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건강관리 및 </a:t>
            </a:r>
            <a:r>
              <a:rPr lang="ko-KR" altLang="en-US" sz="1400" kern="0" dirty="0" err="1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감성케어</a:t>
            </a:r>
            <a:r>
              <a:rPr lang="ko-KR" altLang="en-US" sz="14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</a:p>
        </p:txBody>
      </p:sp>
      <p:sp>
        <p:nvSpPr>
          <p:cNvPr id="13" name="Text Box 127">
            <a:extLst>
              <a:ext uri="{FF2B5EF4-FFF2-40B4-BE49-F238E27FC236}">
                <a16:creationId xmlns:a16="http://schemas.microsoft.com/office/drawing/2014/main" id="{5F37F20B-05EE-DD10-9ED9-975322812B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0475" y="4810974"/>
            <a:ext cx="4446588" cy="31812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 cmpd="dbl" algn="ctr">
            <a:noFill/>
            <a:miter lim="800000"/>
            <a:headEnd/>
            <a:tailEnd/>
          </a:ln>
          <a:effectLst>
            <a:outerShdw dist="25400" dir="10800000" algn="r" rotWithShape="0">
              <a:srgbClr val="48A3CC"/>
            </a:outerShdw>
          </a:effectLst>
        </p:spPr>
        <p:txBody>
          <a:bodyPr lIns="29185" tIns="29185" rIns="29185" bIns="29185" anchor="ctr"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ctr" defTabSz="914217" fontAlgn="base" latinLnBrk="0">
              <a:spcBef>
                <a:spcPct val="50000"/>
              </a:spcBef>
              <a:spcAft>
                <a:spcPct val="0"/>
              </a:spcAft>
              <a:defRPr kumimoji="1" sz="9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Arial" charset="0"/>
              </a:defRPr>
            </a:lvl1pPr>
            <a:lvl2pPr marL="457171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2pPr>
            <a:lvl3pPr marL="914342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3pPr>
            <a:lvl4pPr marL="1371513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4pPr>
            <a:lvl5pPr marL="1828684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5pPr>
            <a:lvl6pPr marL="2285855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6pPr>
            <a:lvl7pPr marL="2743026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7pPr>
            <a:lvl8pPr marL="3200198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8pPr>
            <a:lvl9pPr marL="3657369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9pPr>
          </a:lstStyle>
          <a:p>
            <a:pPr algn="l"/>
            <a:r>
              <a:rPr lang="ko-KR" altLang="en-US" sz="14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응급안전관리 행정지원</a:t>
            </a:r>
          </a:p>
        </p:txBody>
      </p:sp>
    </p:spTree>
    <p:extLst>
      <p:ext uri="{BB962C8B-B14F-4D97-AF65-F5344CB8AC3E}">
        <p14:creationId xmlns:p14="http://schemas.microsoft.com/office/powerpoint/2010/main" val="1779884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DA4E3-579F-8B66-D24A-DB8C6BE95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9BABF7DD-AC03-68E4-9126-758E28B6D38C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50" normalizeH="0" baseline="0" noProof="0" dirty="0">
                <a:ln>
                  <a:noFill/>
                </a:ln>
                <a:solidFill>
                  <a:srgbClr val="465C89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j-cs"/>
              </a:rPr>
              <a:t>AI</a:t>
            </a:r>
            <a:r>
              <a:rPr kumimoji="0" lang="ko-KR" altLang="en-US" sz="2400" b="1" i="0" u="none" strike="noStrike" kern="1200" cap="none" spc="-50" normalizeH="0" baseline="0" noProof="0" dirty="0">
                <a:ln>
                  <a:noFill/>
                </a:ln>
                <a:solidFill>
                  <a:srgbClr val="465C89"/>
                </a:solidFill>
                <a:effectLst/>
                <a:uLnTx/>
                <a:uFillTx/>
                <a:latin typeface="KoPub돋움체 Bold" panose="00000800000000000000" pitchFamily="2" charset="-127"/>
                <a:ea typeface="KoPub돋움체 Bold" panose="00000800000000000000" pitchFamily="2" charset="-127"/>
                <a:cs typeface="+mj-cs"/>
              </a:rPr>
              <a:t>서비스 구현방안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1340BA5-754D-C769-80C0-F4FEC87F9F6F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graphicFrame>
        <p:nvGraphicFramePr>
          <p:cNvPr id="4" name="Group 68">
            <a:extLst>
              <a:ext uri="{FF2B5EF4-FFF2-40B4-BE49-F238E27FC236}">
                <a16:creationId xmlns:a16="http://schemas.microsoft.com/office/drawing/2014/main" id="{97418F8E-E535-C18F-348D-1EEC308869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1980510"/>
              </p:ext>
            </p:extLst>
          </p:nvPr>
        </p:nvGraphicFramePr>
        <p:xfrm>
          <a:off x="388937" y="1612380"/>
          <a:ext cx="9128126" cy="4923140"/>
        </p:xfrm>
        <a:graphic>
          <a:graphicData uri="http://schemas.openxmlformats.org/drawingml/2006/table">
            <a:tbl>
              <a:tblPr/>
              <a:tblGrid>
                <a:gridCol w="1026504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4434214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  <a:gridCol w="3667408">
                  <a:extLst>
                    <a:ext uri="{9D8B030D-6E8A-4147-A177-3AD203B41FA5}">
                      <a16:colId xmlns:a16="http://schemas.microsoft.com/office/drawing/2014/main" val="2428273190"/>
                    </a:ext>
                  </a:extLst>
                </a:gridCol>
              </a:tblGrid>
              <a:tr h="3053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라이프시그널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(Life-Signal AI)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</a:t>
                      </a:r>
                      <a:r>
                        <a:rPr kumimoji="1" lang="en-US" altLang="ko-KR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시나리오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19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서비스 개요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대상자의 일상적인 활동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생체신호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생활환경 데이터를 종합적으로 분석하여 건강 악화 및 응급상황 발생 위험도를 예측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 </a:t>
                      </a: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위험 징후가 감지되면 대상자와 </a:t>
                      </a:r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응급관리요원에게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 선제적으로 주의 알림을 보내고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방문 케어의 우선순위를 조정하여 예방적 돌봄을 실현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125380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학습데이터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댁내장비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활동량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기상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취침 시간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활동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비활동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시간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실내 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습도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조도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출입문 개폐 빈도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웨어러블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심박수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혈압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호흡수의 시계열 변화 패턴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디지털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돌봄시스템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데이터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안전확인정보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응급상황 발생이력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정부 공공데이터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국민건강보험공단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개인별 만성질환 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기상청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한파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폭염 특보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건강보험심사평가원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다빈도 상병 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  <a:endParaRPr lang="ko-KR" alt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442107"/>
                  </a:ext>
                </a:extLst>
              </a:tr>
              <a:tr h="85721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학습모델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순환신경망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(RNN/LSTM):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시계열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활동량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생체신호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의 장기적인 패턴을 학습하여 평소와 다른 이상 징후를 예측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의사결정트리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en-US" altLang="ko-KR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XGBoost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다양한 데이터를 종합하여 특정 질환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심근경색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뇌졸중 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의 발생 위험도를 점수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(Risk Score)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로 산출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647077"/>
                  </a:ext>
                </a:extLst>
              </a:tr>
              <a:tr h="87216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학습방법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지도학습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(Supervised Learning):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과거 응급상황이 발생했던 대상자의 데이터와 정상 데이터를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레이블링하여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모델을 학습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비지도학습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(Unsupervised Learning):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각 대상자의 개인화된 일상 패턴을 학습하고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이 패턴에서 벗어나는 이상치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(Anomaly)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를 탐지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51415"/>
                  </a:ext>
                </a:extLst>
              </a:tr>
              <a:tr h="71720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기대효과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사후 대응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에서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사전 예방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으로 패러다임 전환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고위험군 집중관리를 통한 중증질환 및 고독사 예방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응급관리요원의 업무 효율성 증대 및 방문 케어의 질적 향상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262731"/>
                  </a:ext>
                </a:extLst>
              </a:tr>
            </a:tbl>
          </a:graphicData>
        </a:graphic>
      </p:graphicFrame>
      <p:sp>
        <p:nvSpPr>
          <p:cNvPr id="28" name="직사각형 27">
            <a:extLst>
              <a:ext uri="{FF2B5EF4-FFF2-40B4-BE49-F238E27FC236}">
                <a16:creationId xmlns:a16="http://schemas.microsoft.com/office/drawing/2014/main" id="{00CD5498-E0E7-28C8-6886-8884745D2EB3}"/>
              </a:ext>
            </a:extLst>
          </p:cNvPr>
          <p:cNvSpPr/>
          <p:nvPr/>
        </p:nvSpPr>
        <p:spPr>
          <a:xfrm>
            <a:off x="388937" y="1109532"/>
            <a:ext cx="3381397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사고예측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(Proactive-Care)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55B512B-B3B2-99A2-145F-CF187DBE70DF}"/>
              </a:ext>
            </a:extLst>
          </p:cNvPr>
          <p:cNvSpPr/>
          <p:nvPr/>
        </p:nvSpPr>
        <p:spPr>
          <a:xfrm>
            <a:off x="6032990" y="2103241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데이터수집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A31847E-D322-85F1-B340-23C18B6D6635}"/>
              </a:ext>
            </a:extLst>
          </p:cNvPr>
          <p:cNvSpPr/>
          <p:nvPr/>
        </p:nvSpPr>
        <p:spPr>
          <a:xfrm>
            <a:off x="6032990" y="3800238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이상징후 포착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00EEDA1-D33C-AC73-A3FB-7555D4A65C68}"/>
              </a:ext>
            </a:extLst>
          </p:cNvPr>
          <p:cNvSpPr/>
          <p:nvPr/>
        </p:nvSpPr>
        <p:spPr>
          <a:xfrm>
            <a:off x="6032990" y="4448312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위험도 분석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2E09CF0-FBA1-F709-4E9F-14D410C6F327}"/>
              </a:ext>
            </a:extLst>
          </p:cNvPr>
          <p:cNvSpPr/>
          <p:nvPr/>
        </p:nvSpPr>
        <p:spPr>
          <a:xfrm>
            <a:off x="6032990" y="5241741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선제적</a:t>
            </a:r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대응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DE9648F-D2BF-BE07-4636-79F322E3ACF6}"/>
              </a:ext>
            </a:extLst>
          </p:cNvPr>
          <p:cNvSpPr txBox="1"/>
          <p:nvPr/>
        </p:nvSpPr>
        <p:spPr>
          <a:xfrm>
            <a:off x="7052154" y="2071003"/>
            <a:ext cx="2367419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댁내 장비데이터를 통해 대상자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의 평소 수면시간은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8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시간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주간 활동량은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100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으로 측정</a:t>
            </a:r>
            <a:endParaRPr lang="en-US" altLang="ko-KR" sz="11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심평원 데이터를 통해 심혈관질환이 있으며 최근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개월 내 진료기록이 있음을 확인</a:t>
            </a:r>
            <a:endParaRPr lang="en-US" altLang="ko-KR" sz="11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디지털돌봄시스템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등록 데이터 중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목소리에 힘이 없음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", 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최근 식사를 거르심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“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확인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0538031-E08E-9D25-00F7-FD64DBA43F38}"/>
              </a:ext>
            </a:extLst>
          </p:cNvPr>
          <p:cNvSpPr txBox="1"/>
          <p:nvPr/>
        </p:nvSpPr>
        <p:spPr>
          <a:xfrm>
            <a:off x="7052154" y="3736494"/>
            <a:ext cx="236741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최근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일간  대상자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의 수면시간이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4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시간으로 줄고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주간 활동량이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30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으로 급감한 것을 감지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endParaRPr lang="ko-KR" altLang="en-US" sz="11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4E41EA6-8C00-655A-94BF-68F799FF6843}"/>
              </a:ext>
            </a:extLst>
          </p:cNvPr>
          <p:cNvSpPr txBox="1"/>
          <p:nvPr/>
        </p:nvSpPr>
        <p:spPr>
          <a:xfrm>
            <a:off x="7052154" y="4391284"/>
            <a:ext cx="236741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웨어러블 기기의 심박수가 불안정하고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공공데이터상 폭염특보가 발령된 것을 종합하여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급성 심혈관 질환 위험도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를 상향 조정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4FAE512-471D-A368-61EF-0599C4851589}"/>
              </a:ext>
            </a:extLst>
          </p:cNvPr>
          <p:cNvSpPr txBox="1"/>
          <p:nvPr/>
        </p:nvSpPr>
        <p:spPr>
          <a:xfrm>
            <a:off x="7052154" y="5190810"/>
            <a:ext cx="2367419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담당 응급관리요원의 앱으로</a:t>
            </a:r>
            <a:b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“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심혈관 질환 위험 징후 포착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우선 확인 요망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”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알림을 발송</a:t>
            </a:r>
            <a:endParaRPr lang="en-US" altLang="ko-KR" sz="11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게이트웨이를 통해 대상자에게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요즘 기력이 없어 보이세요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물을 충분히 드시고 쉬시는 게 좋겠어요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라는 음성 안내를 송출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416BE043-34F0-DEBA-1C8E-0C77CEBE19AB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6514291" y="2490757"/>
            <a:ext cx="0" cy="1309481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32829BE3-74C0-6E10-ECDB-34901B42BFFC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>
            <a:off x="6514291" y="4187754"/>
            <a:ext cx="0" cy="260558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7FF31381-10A5-0E8C-EA8B-933516EF0A92}"/>
              </a:ext>
            </a:extLst>
          </p:cNvPr>
          <p:cNvCxnSpPr>
            <a:cxnSpLocks/>
            <a:stCxn id="33" idx="2"/>
            <a:endCxn id="34" idx="0"/>
          </p:cNvCxnSpPr>
          <p:nvPr/>
        </p:nvCxnSpPr>
        <p:spPr>
          <a:xfrm>
            <a:off x="6514291" y="4835828"/>
            <a:ext cx="0" cy="40591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6301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9EA373-979C-E678-5112-8C5ACDFA8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643F7994-97AA-8716-1CB5-BA415B38FC99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srgbClr val="465C89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j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416D521-AECC-8958-E65A-756404207B3F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graphicFrame>
        <p:nvGraphicFramePr>
          <p:cNvPr id="4" name="Group 68">
            <a:extLst>
              <a:ext uri="{FF2B5EF4-FFF2-40B4-BE49-F238E27FC236}">
                <a16:creationId xmlns:a16="http://schemas.microsoft.com/office/drawing/2014/main" id="{75964CA5-53A0-C629-D785-A3BC2D64E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7626172"/>
              </p:ext>
            </p:extLst>
          </p:nvPr>
        </p:nvGraphicFramePr>
        <p:xfrm>
          <a:off x="388937" y="1612379"/>
          <a:ext cx="9128126" cy="4912245"/>
        </p:xfrm>
        <a:graphic>
          <a:graphicData uri="http://schemas.openxmlformats.org/drawingml/2006/table">
            <a:tbl>
              <a:tblPr/>
              <a:tblGrid>
                <a:gridCol w="1026504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4434214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  <a:gridCol w="3667408">
                  <a:extLst>
                    <a:ext uri="{9D8B030D-6E8A-4147-A177-3AD203B41FA5}">
                      <a16:colId xmlns:a16="http://schemas.microsoft.com/office/drawing/2014/main" val="2428273190"/>
                    </a:ext>
                  </a:extLst>
                </a:gridCol>
              </a:tblGrid>
              <a:tr h="31979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골든타임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(Golden-Time AI)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</a:t>
                      </a:r>
                      <a:r>
                        <a:rPr kumimoji="1" lang="en-US" altLang="ko-KR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시나리오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3968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서비스 개요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댁내 설치되는 센서장비에서 수집되는 정보를 실시간으로 융합 분석하여 낙상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화재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실신 등 응급상황을 정확하고 신속하게 감지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 </a:t>
                      </a: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감지 즉시 게이트웨이를 통해 대상자의 상태를 확인하고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응답이 없을 경우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119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및 관제센터에 자동으로 신고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127574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학습데이터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댁내장비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활동량감지센서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갑작스러운 움직임 변화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화재감지기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연기 수치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조도센서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야간 낙상 파악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게이트웨이 마이크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비명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신음 등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웨어러블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심박수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혈압의 급격한 변화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디지털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돌봄시스템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데이터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안전확인 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응급상황 발생이력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학습용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실제 낙상 상황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화재 상황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다양한 응급 음성을 재현한 데이터셋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442107"/>
                  </a:ext>
                </a:extLst>
              </a:tr>
              <a:tr h="1049999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학습모델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합성곱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신경망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(CNN):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여러 센서의 데이터를 이미지처럼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2D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데이터로 변환하여 특정 응급상황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낙상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화재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의 패턴을 동시에 인식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센서 퓨전 기술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 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음성 인식 모델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(Sound Event Detection):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게이트웨이의 마이크로 수집된 소리에서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쿵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하는 소리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비명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"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살려줘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"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와 같은 특정 이벤트를 감지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647077"/>
                  </a:ext>
                </a:extLst>
              </a:tr>
              <a:tr h="59133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학습방법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지도학습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(Supervised Learning): 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낙상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', 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화재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', '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정상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'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등 명확한 레이블이 부여된 방대한 양의 센서 데이터를 학습하여 분류 정확도를 높임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51415"/>
                  </a:ext>
                </a:extLst>
              </a:tr>
              <a:tr h="731412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기대효과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응급상황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골든타임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 확보 및 대상자 생존율 극대화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단일 센서의 오작동을 보완하는 높은 정확도의 복합감지 능력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24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시간 끊김 없는 모니터링으로 보호 공백 해소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262731"/>
                  </a:ext>
                </a:extLst>
              </a:tr>
            </a:tbl>
          </a:graphicData>
        </a:graphic>
      </p:graphicFrame>
      <p:sp>
        <p:nvSpPr>
          <p:cNvPr id="28" name="직사각형 27">
            <a:extLst>
              <a:ext uri="{FF2B5EF4-FFF2-40B4-BE49-F238E27FC236}">
                <a16:creationId xmlns:a16="http://schemas.microsoft.com/office/drawing/2014/main" id="{B7D3259A-ED5B-C56D-08EF-209CFF15F528}"/>
              </a:ext>
            </a:extLst>
          </p:cNvPr>
          <p:cNvSpPr/>
          <p:nvPr/>
        </p:nvSpPr>
        <p:spPr>
          <a:xfrm>
            <a:off x="388937" y="1109532"/>
            <a:ext cx="3381397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사고감지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(Immediate-Detection)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16EAE65-F92E-BB57-C817-412C7FD3BCE6}"/>
              </a:ext>
            </a:extLst>
          </p:cNvPr>
          <p:cNvSpPr/>
          <p:nvPr/>
        </p:nvSpPr>
        <p:spPr>
          <a:xfrm>
            <a:off x="6042417" y="2103241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상황발생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F89D65E-3C76-563B-B266-29B5E9D6599C}"/>
              </a:ext>
            </a:extLst>
          </p:cNvPr>
          <p:cNvSpPr/>
          <p:nvPr/>
        </p:nvSpPr>
        <p:spPr>
          <a:xfrm>
            <a:off x="6042417" y="306256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데이터 융합 감지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62C6A6A-63F5-0E4D-56BF-7ECD9F2FF936}"/>
              </a:ext>
            </a:extLst>
          </p:cNvPr>
          <p:cNvSpPr/>
          <p:nvPr/>
        </p:nvSpPr>
        <p:spPr>
          <a:xfrm>
            <a:off x="6042417" y="4197792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상황판단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1CA5F65-1B25-6A1E-A4B7-250257E824FA}"/>
              </a:ext>
            </a:extLst>
          </p:cNvPr>
          <p:cNvSpPr/>
          <p:nvPr/>
        </p:nvSpPr>
        <p:spPr>
          <a:xfrm>
            <a:off x="6042417" y="5116481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자동대응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B6AFE4E-BCE6-4F06-67D5-E7D7D4620CB6}"/>
              </a:ext>
            </a:extLst>
          </p:cNvPr>
          <p:cNvSpPr txBox="1"/>
          <p:nvPr/>
        </p:nvSpPr>
        <p:spPr>
          <a:xfrm>
            <a:off x="7005019" y="2071003"/>
            <a:ext cx="236741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B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대상자가 화장실에서 나오다 미끄러져 넘어짐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1DDB659-3EFC-9095-2F47-99C9FB0BB10B}"/>
              </a:ext>
            </a:extLst>
          </p:cNvPr>
          <p:cNvSpPr txBox="1"/>
          <p:nvPr/>
        </p:nvSpPr>
        <p:spPr>
          <a:xfrm>
            <a:off x="7005019" y="2998816"/>
            <a:ext cx="2367419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활동량 센서가 급격한 수직 이동을 감지하고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웨어러블 기기에서 심박수가 급등하며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게이트웨이 마이크가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쿵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소리와 대상자의 신음소리를 동시에 포착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1B45B37-4DE4-EE02-9690-A170DA1F0A23}"/>
              </a:ext>
            </a:extLst>
          </p:cNvPr>
          <p:cNvSpPr txBox="1"/>
          <p:nvPr/>
        </p:nvSpPr>
        <p:spPr>
          <a:xfrm>
            <a:off x="7005019" y="4140764"/>
            <a:ext cx="236741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골든타임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이 복합정보를 실시간으로 분석하여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낙상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으로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98%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확신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A3832AD-8B22-E6FC-75B6-9C7D54D47187}"/>
              </a:ext>
            </a:extLst>
          </p:cNvPr>
          <p:cNvSpPr txBox="1"/>
          <p:nvPr/>
        </p:nvSpPr>
        <p:spPr>
          <a:xfrm>
            <a:off x="7005019" y="5065550"/>
            <a:ext cx="2367419" cy="13157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게이트웨이에서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괜찮으세요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도움이 필요하시면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도와줘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라고 말씀해주세요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라는 음성이 나옴</a:t>
            </a:r>
            <a:endParaRPr lang="en-US" altLang="ko-KR" sz="11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10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초간 응답이 </a:t>
            </a: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없자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는 자동으로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119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와 관제센터에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＂B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 댁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낙상 의심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무응답 상태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＂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라는 구조정보를 전송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144BFA16-AA9C-5BE4-9C68-24C0C4A3E3B0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6523718" y="2490757"/>
            <a:ext cx="0" cy="57180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E659BCCA-71AA-2901-B87B-300B1EE49AE1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>
            <a:off x="6523718" y="3450076"/>
            <a:ext cx="0" cy="747716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5D04B2CB-5B56-C420-5547-CBBA831E9C10}"/>
              </a:ext>
            </a:extLst>
          </p:cNvPr>
          <p:cNvCxnSpPr>
            <a:cxnSpLocks/>
            <a:stCxn id="33" idx="2"/>
            <a:endCxn id="34" idx="0"/>
          </p:cNvCxnSpPr>
          <p:nvPr/>
        </p:nvCxnSpPr>
        <p:spPr>
          <a:xfrm>
            <a:off x="6523718" y="4585308"/>
            <a:ext cx="0" cy="53117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06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E20080-C7B0-8029-1F75-29C3A478A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EA56799A-F04D-0DD4-A609-6B89C6E1C4DC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srgbClr val="465C89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j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383BB6E-6D2C-889B-DE16-BE373EFD66DD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sp>
        <p:nvSpPr>
          <p:cNvPr id="6" name="Text Box 127">
            <a:extLst>
              <a:ext uri="{FF2B5EF4-FFF2-40B4-BE49-F238E27FC236}">
                <a16:creationId xmlns:a16="http://schemas.microsoft.com/office/drawing/2014/main" id="{71131700-B11C-FF2C-8001-DF1AF3A2EC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517" y="1661504"/>
            <a:ext cx="4409008" cy="342660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 cmpd="dbl" algn="ctr">
            <a:noFill/>
            <a:miter lim="800000"/>
            <a:headEnd/>
            <a:tailEnd/>
          </a:ln>
          <a:effectLst>
            <a:outerShdw dist="25400" dir="10800000" algn="r" rotWithShape="0">
              <a:srgbClr val="48A3CC"/>
            </a:outerShdw>
          </a:effectLst>
        </p:spPr>
        <p:txBody>
          <a:bodyPr lIns="29185" tIns="29185" rIns="29185" bIns="29185" anchor="ctr"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ctr" defTabSz="914217" fontAlgn="base" latinLnBrk="0">
              <a:spcBef>
                <a:spcPct val="50000"/>
              </a:spcBef>
              <a:spcAft>
                <a:spcPct val="0"/>
              </a:spcAft>
              <a:defRPr kumimoji="1" sz="9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Arial" charset="0"/>
              </a:defRPr>
            </a:lvl1pPr>
            <a:lvl2pPr marL="457171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2pPr>
            <a:lvl3pPr marL="914342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3pPr>
            <a:lvl4pPr marL="1371513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4pPr>
            <a:lvl5pPr marL="1828684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5pPr>
            <a:lvl6pPr marL="2285855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6pPr>
            <a:lvl7pPr marL="2743026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7pPr>
            <a:lvl8pPr marL="3200198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8pPr>
            <a:lvl9pPr marL="3657369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9pPr>
          </a:lstStyle>
          <a:p>
            <a:r>
              <a:rPr lang="ko-KR" altLang="en-US" sz="13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① </a:t>
            </a:r>
            <a:r>
              <a:rPr lang="en-US" altLang="ko-KR" sz="13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sz="13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센서 퓨전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B870553-F16F-94C2-6348-77798DC33A9D}"/>
              </a:ext>
            </a:extLst>
          </p:cNvPr>
          <p:cNvSpPr/>
          <p:nvPr/>
        </p:nvSpPr>
        <p:spPr>
          <a:xfrm>
            <a:off x="388937" y="1109532"/>
            <a:ext cx="3381397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사고감지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(Immediate-Detection)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66C86E-F37A-463A-68F3-6E3E60D780B6}"/>
              </a:ext>
            </a:extLst>
          </p:cNvPr>
          <p:cNvSpPr txBox="1"/>
          <p:nvPr/>
        </p:nvSpPr>
        <p:spPr>
          <a:xfrm>
            <a:off x="3974724" y="1188537"/>
            <a:ext cx="4954044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en-US"/>
            </a:defPPr>
            <a:lvl1pPr>
              <a:defRPr sz="1400" b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나눔바른고딕" panose="020B0603020101020101" charset="-127"/>
              </a:defRPr>
            </a:lvl1pPr>
          </a:lstStyle>
          <a:p>
            <a:r>
              <a:rPr lang="ko-KR" altLang="en-US" dirty="0" err="1"/>
              <a:t>오탐</a:t>
            </a:r>
            <a:r>
              <a:rPr lang="ko-KR" altLang="en-US" dirty="0"/>
              <a:t> 방지를 위한 </a:t>
            </a:r>
            <a:r>
              <a:rPr lang="en-US" altLang="ko-KR" dirty="0"/>
              <a:t>AI</a:t>
            </a:r>
            <a:r>
              <a:rPr lang="ko-KR" altLang="en-US" dirty="0"/>
              <a:t> 적용방안 </a:t>
            </a:r>
            <a:r>
              <a:rPr lang="en-US" altLang="ko-KR" dirty="0"/>
              <a:t>: </a:t>
            </a:r>
            <a:r>
              <a:rPr lang="ko-KR" altLang="en-US" kern="0" dirty="0"/>
              <a:t>① </a:t>
            </a:r>
            <a:r>
              <a:rPr lang="en-US" altLang="ko-KR" dirty="0"/>
              <a:t>AI</a:t>
            </a:r>
            <a:r>
              <a:rPr lang="ko-KR" altLang="en-US" dirty="0"/>
              <a:t>센서 퓨전</a:t>
            </a:r>
            <a:r>
              <a:rPr lang="en-US" altLang="ko-KR" dirty="0"/>
              <a:t>, </a:t>
            </a:r>
            <a:r>
              <a:rPr lang="ko-KR" altLang="en-US" kern="0" dirty="0"/>
              <a:t>② </a:t>
            </a:r>
            <a:r>
              <a:rPr lang="en-US" altLang="ko-KR" dirty="0"/>
              <a:t>AI</a:t>
            </a:r>
            <a:r>
              <a:rPr lang="ko-KR" altLang="en-US" dirty="0"/>
              <a:t>개인화 패턴학습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2" name="Text Box 127">
            <a:extLst>
              <a:ext uri="{FF2B5EF4-FFF2-40B4-BE49-F238E27FC236}">
                <a16:creationId xmlns:a16="http://schemas.microsoft.com/office/drawing/2014/main" id="{ED3F6D0F-5501-1CA9-5C57-864BD2A74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0475" y="1661504"/>
            <a:ext cx="4446587" cy="342660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 cmpd="dbl" algn="ctr">
            <a:noFill/>
            <a:miter lim="800000"/>
            <a:headEnd/>
            <a:tailEnd/>
          </a:ln>
          <a:effectLst>
            <a:outerShdw dist="25400" dir="10800000" algn="r" rotWithShape="0">
              <a:srgbClr val="48A3CC"/>
            </a:outerShdw>
          </a:effectLst>
        </p:spPr>
        <p:txBody>
          <a:bodyPr lIns="29185" tIns="29185" rIns="29185" bIns="29185" anchor="ctr"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ctr" defTabSz="914217" fontAlgn="base" latinLnBrk="0">
              <a:spcBef>
                <a:spcPct val="50000"/>
              </a:spcBef>
              <a:spcAft>
                <a:spcPct val="0"/>
              </a:spcAft>
              <a:defRPr kumimoji="1" sz="9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Arial" charset="0"/>
              </a:defRPr>
            </a:lvl1pPr>
            <a:lvl2pPr marL="457171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2pPr>
            <a:lvl3pPr marL="914342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3pPr>
            <a:lvl4pPr marL="1371513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4pPr>
            <a:lvl5pPr marL="1828684" algn="ctr" defTabSz="914217" fontAlgn="base">
              <a:spcBef>
                <a:spcPct val="50000"/>
              </a:spcBef>
              <a:spcAft>
                <a:spcPct val="0"/>
              </a:spcAft>
              <a:defRPr kumimoji="1" sz="1000">
                <a:latin typeface="산돌고딕 M" pitchFamily="18" charset="-127"/>
                <a:ea typeface="산돌고딕 M" pitchFamily="18" charset="-127"/>
              </a:defRPr>
            </a:lvl5pPr>
            <a:lvl6pPr marL="2285855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6pPr>
            <a:lvl7pPr marL="2743026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7pPr>
            <a:lvl8pPr marL="3200198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8pPr>
            <a:lvl9pPr marL="3657369" defTabSz="914342">
              <a:defRPr kumimoji="1" sz="1000">
                <a:latin typeface="산돌고딕 M" pitchFamily="18" charset="-127"/>
                <a:ea typeface="산돌고딕 M" pitchFamily="18" charset="-127"/>
              </a:defRPr>
            </a:lvl9pPr>
          </a:lstStyle>
          <a:p>
            <a:r>
              <a:rPr lang="ko-KR" altLang="en-US" sz="13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② </a:t>
            </a:r>
            <a:r>
              <a:rPr lang="en-US" altLang="ko-KR" sz="13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sz="1300" kern="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개인화 패턴 학습</a:t>
            </a:r>
          </a:p>
        </p:txBody>
      </p:sp>
      <p:graphicFrame>
        <p:nvGraphicFramePr>
          <p:cNvPr id="13" name="Group 68">
            <a:extLst>
              <a:ext uri="{FF2B5EF4-FFF2-40B4-BE49-F238E27FC236}">
                <a16:creationId xmlns:a16="http://schemas.microsoft.com/office/drawing/2014/main" id="{126C74EF-08CE-5891-5C65-36CB2A4C29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081076"/>
              </p:ext>
            </p:extLst>
          </p:nvPr>
        </p:nvGraphicFramePr>
        <p:xfrm>
          <a:off x="388937" y="2562966"/>
          <a:ext cx="4446587" cy="3982516"/>
        </p:xfrm>
        <a:graphic>
          <a:graphicData uri="http://schemas.openxmlformats.org/drawingml/2006/table">
            <a:tbl>
              <a:tblPr/>
              <a:tblGrid>
                <a:gridCol w="801036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1716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9486">
                  <a:extLst>
                    <a:ext uri="{9D8B030D-6E8A-4147-A177-3AD203B41FA5}">
                      <a16:colId xmlns:a16="http://schemas.microsoft.com/office/drawing/2014/main" val="2155375680"/>
                    </a:ext>
                  </a:extLst>
                </a:gridCol>
              </a:tblGrid>
              <a:tr h="2492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오탐</a:t>
                      </a: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 유형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388757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777514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166271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555029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1943786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332543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2721300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110057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AI</a:t>
                      </a: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활용 방지전략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작동 예시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0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물건 떨어뜨림 </a:t>
                      </a: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vs </a:t>
                      </a: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낙상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활동량 센서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+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웨어러블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+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게이트웨이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음향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)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활동량 센서의 급격한 움직임 감지 시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AI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는 웨어러블의 충격 감지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가속도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)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및 심박수 급변 여부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게이트웨이 마이크의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쿵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소리나 비명 소리 여부를 교차 확인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808080"/>
                        </a:buClr>
                        <a:buSzPct val="91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[</a:t>
                      </a:r>
                      <a:r>
                        <a:rPr kumimoji="1" lang="ko-KR" altLang="en-US" sz="1100" kern="1200" spc="-30" baseline="0" dirty="0" err="1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오탐상황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]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대상자가 냄비를 떨어뜨림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과거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: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활동량 센서 만으로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낙상 의심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판단 → </a:t>
                      </a:r>
                      <a:r>
                        <a:rPr kumimoji="1" lang="ko-KR" altLang="en-US" sz="1100" kern="1200" spc="-30" baseline="0" dirty="0" err="1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오탐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AI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적용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: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활동량 센서는 반응했으나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웨어러블의 충격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/ </a:t>
                      </a:r>
                      <a:r>
                        <a:rPr kumimoji="1" lang="ko-KR" altLang="en-US" sz="1100" kern="1200" spc="-30" baseline="0" dirty="0" err="1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심박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변화 없고 비명 소리도 없어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일상 소음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으로 판단 →  알람 미 발생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5357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요리 연기 </a:t>
                      </a: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vs </a:t>
                      </a: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실제 화재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화재감지기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+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활동량 센서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+ </a:t>
                      </a:r>
                      <a:r>
                        <a:rPr kumimoji="1" lang="ko-KR" altLang="en-US" sz="1100" kern="1200" spc="-30" baseline="0" dirty="0" err="1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온습도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센서 연기 감지 시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AI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는 특정 시간대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식사 시간 등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)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에 주방 근처에서 활동량이 감지되는지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온도가 급격히 오르지 않고 서서히 오르는 지를 분석하여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요리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상황인지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화재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상황인지 구분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808080"/>
                        </a:buClr>
                        <a:buSzPct val="91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[</a:t>
                      </a:r>
                      <a:r>
                        <a:rPr kumimoji="1" lang="ko-KR" altLang="en-US" sz="1100" kern="1200" spc="-30" baseline="0" dirty="0" err="1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오탐상황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]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저녁 준비로 생선을 구움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과거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: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연기 감지기 작동 →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119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자동 신고 → </a:t>
                      </a:r>
                      <a:r>
                        <a:rPr kumimoji="1" lang="ko-KR" altLang="en-US" sz="1100" kern="1200" spc="-30" baseline="0" dirty="0" err="1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오탐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AI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적용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: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연기 감지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+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주방 활동량 감지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+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완만한 온도 상승을 종합해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요리 상황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으로 판단 → 자동신고 보류 및 게이트웨이로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"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실내 환기가 필요해요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"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음성 안내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06153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A5C60B9-4043-E896-1B7B-61544499383F}"/>
              </a:ext>
            </a:extLst>
          </p:cNvPr>
          <p:cNvSpPr txBox="1"/>
          <p:nvPr/>
        </p:nvSpPr>
        <p:spPr>
          <a:xfrm>
            <a:off x="388938" y="2037284"/>
            <a:ext cx="452755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하나의 센서 정보만으로 판단하지 않고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여러 센서의 데이터를 실시간으로 </a:t>
            </a:r>
            <a:b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</a:b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융합하여 상황의 전체적인 맥락을 파악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B49A4D2-5E42-05E4-2C9E-677B3CA2B069}"/>
              </a:ext>
            </a:extLst>
          </p:cNvPr>
          <p:cNvSpPr txBox="1"/>
          <p:nvPr/>
        </p:nvSpPr>
        <p:spPr>
          <a:xfrm>
            <a:off x="5029993" y="2037284"/>
            <a:ext cx="452755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모든 사람에게 동일한 기준을 적용하는 것이 아니라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대상자 개개인의 고유한 생활 습관과 건강 상태를 학습하여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평소와 다른 이상 상태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'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를 감지</a:t>
            </a:r>
          </a:p>
        </p:txBody>
      </p:sp>
      <p:graphicFrame>
        <p:nvGraphicFramePr>
          <p:cNvPr id="17" name="Group 68">
            <a:extLst>
              <a:ext uri="{FF2B5EF4-FFF2-40B4-BE49-F238E27FC236}">
                <a16:creationId xmlns:a16="http://schemas.microsoft.com/office/drawing/2014/main" id="{263E9516-4386-CBDE-2B05-8DB5C6A5A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482289"/>
              </p:ext>
            </p:extLst>
          </p:nvPr>
        </p:nvGraphicFramePr>
        <p:xfrm>
          <a:off x="5083002" y="2562966"/>
          <a:ext cx="4446587" cy="3982516"/>
        </p:xfrm>
        <a:graphic>
          <a:graphicData uri="http://schemas.openxmlformats.org/drawingml/2006/table">
            <a:tbl>
              <a:tblPr/>
              <a:tblGrid>
                <a:gridCol w="801036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17740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1489">
                  <a:extLst>
                    <a:ext uri="{9D8B030D-6E8A-4147-A177-3AD203B41FA5}">
                      <a16:colId xmlns:a16="http://schemas.microsoft.com/office/drawing/2014/main" val="2155375680"/>
                    </a:ext>
                  </a:extLst>
                </a:gridCol>
              </a:tblGrid>
              <a:tr h="2516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오탐</a:t>
                      </a: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 유형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1pPr>
                      <a:lvl2pPr marL="388757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2pPr>
                      <a:lvl3pPr marL="777514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3pPr>
                      <a:lvl4pPr marL="1166271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4pPr>
                      <a:lvl5pPr marL="1555029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5pPr>
                      <a:lvl6pPr marL="1943786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6pPr>
                      <a:lvl7pPr marL="2332543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7pPr>
                      <a:lvl8pPr marL="2721300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8pPr>
                      <a:lvl9pPr marL="3110057" algn="l" defTabSz="777514" rtl="0" eaLnBrk="1" latinLnBrk="1" hangingPunct="1">
                        <a:defRPr sz="1531" kern="1200">
                          <a:solidFill>
                            <a:schemeClr val="tx1"/>
                          </a:solidFill>
                          <a:latin typeface="맑은 고딕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AI</a:t>
                      </a: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활용 방지전략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작동 예시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201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실내 운동 </a:t>
                      </a: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vs </a:t>
                      </a: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심장 이상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웨어러블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+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활동량 센서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AI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는 평소 대상자의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활동량 에 따른 평균 심박수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’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를 학습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심박수가 급등 시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활동량 센서에서 그에 상응하는 움직임이 감지 되면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운동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으로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움직임 없이 심박수만 급등하면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건강 이상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으로 판단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808080"/>
                        </a:buClr>
                        <a:buSzPct val="91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[</a:t>
                      </a:r>
                      <a:r>
                        <a:rPr kumimoji="1" lang="ko-KR" altLang="en-US" sz="1100" kern="1200" spc="-30" baseline="0" dirty="0" err="1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오탐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상황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]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대상자가 실내 자전거를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10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분간 탐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과거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: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심박수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130bpm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돌파 →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위험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판단 → </a:t>
                      </a:r>
                      <a:r>
                        <a:rPr kumimoji="1" lang="ko-KR" altLang="en-US" sz="1100" kern="1200" spc="-30" baseline="0" dirty="0" err="1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오탐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AI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적용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: 10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분간의 활동량 증가와 심박수 상승이 비례하는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운동 패턴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으로 학습 및 인지 → 정상 상태로 판단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19588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수면 중 뒤척임 </a:t>
                      </a:r>
                      <a:r>
                        <a:rPr kumimoji="1" lang="en-US" altLang="ko-KR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vs </a:t>
                      </a:r>
                      <a:r>
                        <a:rPr kumimoji="1" lang="ko-KR" altLang="en-US" sz="11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  <a:cs typeface="+mn-cs"/>
                        </a:rPr>
                        <a:t>응급상황</a:t>
                      </a:r>
                      <a:endParaRPr kumimoji="1" lang="en-US" altLang="ko-KR" sz="11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활동량 센서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+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웨어러블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(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호흡수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) AI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는 대상자의 평균 수면 시간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잠자리에 드는 시간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수면 중 평균 뒤척임 횟수를 학습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평소와 다른 과도한 뒤척임 이 감지되거나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,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움직임이 없는데 호흡수가 비정상적 으로 변할 때만 위험으로 판단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[</a:t>
                      </a:r>
                      <a:r>
                        <a:rPr kumimoji="1" lang="ko-KR" altLang="en-US" sz="1100" kern="1200" spc="-30" baseline="0" dirty="0" err="1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오탐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상황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]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잠버릇으로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1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시간에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5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회 뒤척임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과거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: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야간 움직임 감지 →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위급상황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판단 → </a:t>
                      </a:r>
                      <a:r>
                        <a:rPr kumimoji="1" lang="ko-KR" altLang="en-US" sz="1100" kern="1200" spc="-30" baseline="0" dirty="0" err="1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오탐</a:t>
                      </a:r>
                      <a:r>
                        <a:rPr kumimoji="1" lang="ko-KR" altLang="en-US" sz="1100" kern="1200" spc="-30" baseline="0" dirty="0">
                          <a:solidFill>
                            <a:schemeClr val="tx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</a:t>
                      </a:r>
                      <a:endParaRPr kumimoji="1" lang="en-US" altLang="ko-KR" sz="1100" kern="1200" spc="-30" baseline="0" dirty="0">
                        <a:solidFill>
                          <a:schemeClr val="tx1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Arial" charset="0"/>
                      </a:endParaRPr>
                    </a:p>
                    <a:p>
                      <a:pPr marL="88900" marR="0" lvl="0" indent="-88900" algn="l" defTabSz="893054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162B6D"/>
                        </a:buClr>
                        <a:buSzPct val="91000"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AI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적용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: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AI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가 해당 대상자의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평균 수면 중 뒤척임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 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패턴임을 인지하고 호흡수도 안정적이므로 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정상 수면</a:t>
                      </a:r>
                      <a:r>
                        <a:rPr kumimoji="1" lang="en-US" altLang="ko-KR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'</a:t>
                      </a:r>
                      <a:r>
                        <a:rPr kumimoji="1" lang="ko-KR" altLang="en-US" sz="1100" kern="1200" spc="-30" baseline="0" dirty="0">
                          <a:solidFill>
                            <a:schemeClr val="accent1"/>
                          </a:solidFill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Arial" charset="0"/>
                        </a:rPr>
                        <a:t>으로 판단 → 알람 미 발생</a:t>
                      </a:r>
                    </a:p>
                  </a:txBody>
                  <a:tcPr marL="72000" marR="72000" marT="36000" marB="36000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061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577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9076A-30AE-D6C5-2595-7684F3018A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ADE18198-355F-A03A-6F71-7741284FD9C6}"/>
              </a:ext>
            </a:extLst>
          </p:cNvPr>
          <p:cNvSpPr txBox="1">
            <a:spLocks/>
          </p:cNvSpPr>
          <p:nvPr/>
        </p:nvSpPr>
        <p:spPr>
          <a:xfrm>
            <a:off x="941859" y="338735"/>
            <a:ext cx="7886700" cy="529797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400" b="1" kern="1200" spc="-50" baseline="0">
                <a:solidFill>
                  <a:srgbClr val="465C89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AI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서비스 구현방안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srgbClr val="465C89"/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j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005D0-D370-7B69-617D-716641DB6AAE}"/>
              </a:ext>
            </a:extLst>
          </p:cNvPr>
          <p:cNvSpPr/>
          <p:nvPr/>
        </p:nvSpPr>
        <p:spPr>
          <a:xfrm>
            <a:off x="338036" y="312836"/>
            <a:ext cx="377688" cy="461665"/>
          </a:xfrm>
          <a:prstGeom prst="rect">
            <a:avLst/>
          </a:prstGeom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1270" h="1270"/>
              <a:contourClr>
                <a:srgbClr val="002E60"/>
              </a:contourClr>
            </a:sp3d>
          </a:bodyPr>
          <a:lstStyle/>
          <a:p>
            <a:pPr algn="ctr" defTabSz="914400" fontAlgn="base">
              <a:spcBef>
                <a:spcPts val="200"/>
              </a:spcBef>
              <a:spcAft>
                <a:spcPct val="0"/>
              </a:spcAft>
              <a:buClr>
                <a:prstClr val="black">
                  <a:lumMod val="75000"/>
                  <a:lumOff val="25000"/>
                </a:prstClr>
              </a:buClr>
              <a:buSzPct val="70000"/>
              <a:defRPr/>
            </a:pPr>
            <a:r>
              <a:rPr lang="en-US" altLang="ko-KR" sz="3000" b="1" kern="0" spc="-200" dirty="0">
                <a:solidFill>
                  <a:srgbClr val="003686">
                    <a:lumMod val="40000"/>
                    <a:lumOff val="6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Ⅲ</a:t>
            </a:r>
          </a:p>
        </p:txBody>
      </p:sp>
      <p:graphicFrame>
        <p:nvGraphicFramePr>
          <p:cNvPr id="4" name="Group 68">
            <a:extLst>
              <a:ext uri="{FF2B5EF4-FFF2-40B4-BE49-F238E27FC236}">
                <a16:creationId xmlns:a16="http://schemas.microsoft.com/office/drawing/2014/main" id="{F1C4D2C2-959A-BCA8-B010-6D7C67430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6547552"/>
              </p:ext>
            </p:extLst>
          </p:nvPr>
        </p:nvGraphicFramePr>
        <p:xfrm>
          <a:off x="388937" y="1612380"/>
          <a:ext cx="9128126" cy="4754688"/>
        </p:xfrm>
        <a:graphic>
          <a:graphicData uri="http://schemas.openxmlformats.org/drawingml/2006/table">
            <a:tbl>
              <a:tblPr/>
              <a:tblGrid>
                <a:gridCol w="1026504">
                  <a:extLst>
                    <a:ext uri="{9D8B030D-6E8A-4147-A177-3AD203B41FA5}">
                      <a16:colId xmlns:a16="http://schemas.microsoft.com/office/drawing/2014/main" val="1644299394"/>
                    </a:ext>
                  </a:extLst>
                </a:gridCol>
                <a:gridCol w="4434214">
                  <a:extLst>
                    <a:ext uri="{9D8B030D-6E8A-4147-A177-3AD203B41FA5}">
                      <a16:colId xmlns:a16="http://schemas.microsoft.com/office/drawing/2014/main" val="938728331"/>
                    </a:ext>
                  </a:extLst>
                </a:gridCol>
                <a:gridCol w="3667408">
                  <a:extLst>
                    <a:ext uri="{9D8B030D-6E8A-4147-A177-3AD203B41FA5}">
                      <a16:colId xmlns:a16="http://schemas.microsoft.com/office/drawing/2014/main" val="2428273190"/>
                    </a:ext>
                  </a:extLst>
                </a:gridCol>
              </a:tblGrid>
              <a:tr h="3252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</a:t>
                      </a: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서비스명</a:t>
                      </a:r>
                      <a:endParaRPr kumimoji="1" lang="en-US" altLang="ko-KR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세이프루트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AI (Safe-Route AI)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서비스</a:t>
                      </a:r>
                      <a:r>
                        <a:rPr kumimoji="1" lang="en-US" altLang="ko-KR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 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  <a:cs typeface="+mn-cs"/>
                        </a:rPr>
                        <a:t>시나리오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KoPub돋움체 Bold" panose="00000800000000000000" pitchFamily="2" charset="-127"/>
                        <a:ea typeface="KoPub돋움체 Bold" panose="00000800000000000000" pitchFamily="2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0191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서비스 개요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응급상황 발생 시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119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구급대에 출동 요청만 하는 것이 아니라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대상자의 핵심 의료정보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(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기저질환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복용 약물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)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와 현관문 비밀번호 등 필수정보를 암호화하여 전달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  <a:p>
                      <a:pPr marL="171450" indent="-171450" algn="l" fontAlgn="ctr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</a:rPr>
                        <a:t>동시에 실시간 교통정보와 병원별 응급실 상황을 분석하여 최적의 이송 경로와 병원을 추천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3939"/>
                  </a:ext>
                </a:extLst>
              </a:tr>
              <a:tr h="950152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학습데이터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개인 건강 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대상자 등록 시 사전 동의를 받은 기저질환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알레르기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복용 약물 정보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정부 공공데이터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건강보험심사평가원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실시간 병원 응급실 병상 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소방청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구급차 위치 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국토교통부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/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경찰청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실시간 도로 교통정보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)</a:t>
                      </a:r>
                      <a:endParaRPr lang="ko-KR" alt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442107"/>
                  </a:ext>
                </a:extLst>
              </a:tr>
              <a:tr h="106804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학습모델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자연어 생성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(NLG):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응급상황 데이터와 대상자 정보를 조합하여 구급대원이 이해하기 쉬운 표준화된 리포트를 자동으로 생성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.</a:t>
                      </a: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강화학습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(Reinforcement Learning):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최단 시간 내 최적의 병원으로 이송하는 것을 보상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(Reward)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으로 설정하여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수많은 경로와 병원 조합 중 최상의 의사결정을 내리도록 학습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647077"/>
                  </a:ext>
                </a:extLst>
              </a:tr>
              <a:tr h="60149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학습방법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사례기반추론 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(Case-Based Reasoning):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과거 유사한 응급상황의 출동 및 이송 데이터를 학습하여 새로운 상황에 가장 적합한 대응 프로토콜을 추천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51415"/>
                  </a:ext>
                </a:extLst>
              </a:tr>
              <a:tr h="743982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기대효과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구급대원의 현장 판단 시간 단축 및 맞춤형 응급처치 가능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병원 도착 시간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(Door-to-Hospital Time) 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최소화 </a:t>
                      </a:r>
                      <a:endParaRPr lang="en-US" altLang="ko-KR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119-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병원</a:t>
                      </a:r>
                      <a:r>
                        <a:rPr lang="en-US" altLang="ko-KR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-</a:t>
                      </a:r>
                      <a:r>
                        <a:rPr lang="ko-KR" alt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응급관리요원간 유기적인 협력 체계 구축</a:t>
                      </a:r>
                    </a:p>
                  </a:txBody>
                  <a:tcPr marL="72000" marR="72000" marT="72000" marB="7200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262731"/>
                  </a:ext>
                </a:extLst>
              </a:tr>
            </a:tbl>
          </a:graphicData>
        </a:graphic>
      </p:graphicFrame>
      <p:sp>
        <p:nvSpPr>
          <p:cNvPr id="28" name="직사각형 27">
            <a:extLst>
              <a:ext uri="{FF2B5EF4-FFF2-40B4-BE49-F238E27FC236}">
                <a16:creationId xmlns:a16="http://schemas.microsoft.com/office/drawing/2014/main" id="{099DF0C9-E422-0CEF-AF70-C03183BD75C0}"/>
              </a:ext>
            </a:extLst>
          </p:cNvPr>
          <p:cNvSpPr/>
          <p:nvPr/>
        </p:nvSpPr>
        <p:spPr>
          <a:xfrm>
            <a:off x="388937" y="1109532"/>
            <a:ext cx="3381397" cy="36853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사고대응 서비스 </a:t>
            </a:r>
            <a:r>
              <a:rPr lang="en-US" altLang="ko-KR" sz="1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(Intelligent-Response)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C7759C5-7A2C-E9D4-A496-383AD65387B2}"/>
              </a:ext>
            </a:extLst>
          </p:cNvPr>
          <p:cNvSpPr/>
          <p:nvPr/>
        </p:nvSpPr>
        <p:spPr>
          <a:xfrm>
            <a:off x="6042417" y="2103241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상황신고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FA415DB-FB91-CC64-D26F-8ADDDE7E15D2}"/>
              </a:ext>
            </a:extLst>
          </p:cNvPr>
          <p:cNvSpPr/>
          <p:nvPr/>
        </p:nvSpPr>
        <p:spPr>
          <a:xfrm>
            <a:off x="6042417" y="3062560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정보제공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4CB1D3D-DFF5-7396-6C2E-B9AD9941DE89}"/>
              </a:ext>
            </a:extLst>
          </p:cNvPr>
          <p:cNvSpPr/>
          <p:nvPr/>
        </p:nvSpPr>
        <p:spPr>
          <a:xfrm>
            <a:off x="6042417" y="4197792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최적경로</a:t>
            </a:r>
            <a:r>
              <a:rPr lang="en-US" altLang="ko-KR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/</a:t>
            </a:r>
            <a:br>
              <a:rPr lang="en-US" altLang="ko-KR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</a:br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병원 추천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FD1A612-8E44-3DE7-965F-B62824F3846B}"/>
              </a:ext>
            </a:extLst>
          </p:cNvPr>
          <p:cNvSpPr/>
          <p:nvPr/>
        </p:nvSpPr>
        <p:spPr>
          <a:xfrm>
            <a:off x="6042417" y="5364131"/>
            <a:ext cx="962602" cy="38751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병원 정보 공유</a:t>
            </a:r>
            <a:endParaRPr lang="en-US" altLang="ko-KR" sz="1100" dirty="0">
              <a:solidFill>
                <a:schemeClr val="tx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3280B2-E127-B3F3-3370-67A42FFC30E0}"/>
              </a:ext>
            </a:extLst>
          </p:cNvPr>
          <p:cNvSpPr txBox="1"/>
          <p:nvPr/>
        </p:nvSpPr>
        <p:spPr>
          <a:xfrm>
            <a:off x="7005019" y="2071003"/>
            <a:ext cx="236741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 댁에 화재가 감지되어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119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에 자동 신고됨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304D17-24EF-5727-CF30-15769564054F}"/>
              </a:ext>
            </a:extLst>
          </p:cNvPr>
          <p:cNvSpPr txBox="1"/>
          <p:nvPr/>
        </p:nvSpPr>
        <p:spPr>
          <a:xfrm>
            <a:off x="7005019" y="2998816"/>
            <a:ext cx="2367419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세이프루트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출동하는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119</a:t>
            </a:r>
            <a:r>
              <a:rPr lang="ko-KR" altLang="en-US" sz="11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구급팀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단말기로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"[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긴급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] C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대상자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(82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세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남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거동 불편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천식 병력 있음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댁내 화재 발생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현관 비밀번호 *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1234"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정보를 전송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AE55533-957F-2550-E0A7-F55C64B3ED2D}"/>
              </a:ext>
            </a:extLst>
          </p:cNvPr>
          <p:cNvSpPr txBox="1"/>
          <p:nvPr/>
        </p:nvSpPr>
        <p:spPr>
          <a:xfrm>
            <a:off x="7005019" y="4140764"/>
            <a:ext cx="2367419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AI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가 실시간 교통정보를 분석해 가장 빠른 경로를 네비게이션에 전송하고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동시에 인근 병원 응급실 정보를 조회하여 화상 전문 치료가 가능한 </a:t>
            </a: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OO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병원으로 이송하도록 추천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97479C4-9E2B-188F-80E8-2CF03FCBC823}"/>
              </a:ext>
            </a:extLst>
          </p:cNvPr>
          <p:cNvSpPr txBox="1"/>
          <p:nvPr/>
        </p:nvSpPr>
        <p:spPr>
          <a:xfrm>
            <a:off x="7005019" y="5313200"/>
            <a:ext cx="236741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7313" indent="-87313" defTabSz="914400" fontAlgn="ctr" latinLnBrk="1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OO</a:t>
            </a:r>
            <a:r>
              <a:rPr lang="ko-KR" altLang="en-US" sz="11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병원 응급실에 환자 정보를 사전에 전달하여 의료진이 미리 준비할 수 있도록 함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2E5BDFC0-095D-8D70-5A66-A0FD195D5D43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6523718" y="2490757"/>
            <a:ext cx="0" cy="57180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FF04D51D-3202-D67D-F9BC-86AD335EF43C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>
            <a:off x="6523718" y="3450076"/>
            <a:ext cx="0" cy="747716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33F21702-9A1B-9935-2A3C-92661C23EDD8}"/>
              </a:ext>
            </a:extLst>
          </p:cNvPr>
          <p:cNvCxnSpPr>
            <a:cxnSpLocks/>
            <a:stCxn id="33" idx="2"/>
            <a:endCxn id="34" idx="0"/>
          </p:cNvCxnSpPr>
          <p:nvPr/>
        </p:nvCxnSpPr>
        <p:spPr>
          <a:xfrm>
            <a:off x="6523718" y="4585308"/>
            <a:ext cx="0" cy="77882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768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2013 - 2022 테마">
  <a:themeElements>
    <a:clrScheme name="Office 2013 - 2022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10588</TotalTime>
  <Words>4966</Words>
  <Application>Microsoft Macintosh PowerPoint</Application>
  <PresentationFormat>A4 용지(210x297mm)</PresentationFormat>
  <Paragraphs>543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KoPub돋움체 Bold</vt:lpstr>
      <vt:lpstr>KoPub돋움체 Medium</vt:lpstr>
      <vt:lpstr>맑은 고딕</vt:lpstr>
      <vt:lpstr>Arial</vt:lpstr>
      <vt:lpstr>Calibri</vt:lpstr>
      <vt:lpstr>Calibri Light</vt:lpstr>
      <vt:lpstr>Wingdings</vt:lpstr>
      <vt:lpstr>Office 2013 - 2022 테마</vt:lpstr>
      <vt:lpstr>AI 응급안전안심 서비스</vt:lpstr>
      <vt:lpstr>TABLE OF 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ptlinee</dc:creator>
  <cp:lastModifiedBy>장욱</cp:lastModifiedBy>
  <cp:revision>253</cp:revision>
  <cp:lastPrinted>2025-01-24T04:09:46Z</cp:lastPrinted>
  <dcterms:created xsi:type="dcterms:W3CDTF">2021-07-26T04:48:43Z</dcterms:created>
  <dcterms:modified xsi:type="dcterms:W3CDTF">2025-10-25T04:30:59Z</dcterms:modified>
</cp:coreProperties>
</file>

<file path=docProps/thumbnail.jpeg>
</file>